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1.xml" ContentType="application/vnd.openxmlformats-officedocument.presentationml.notesSl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notesSlides/notesSlide2.xml" ContentType="application/vnd.openxmlformats-officedocument.presentationml.notesSlide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4" r:id="rId1"/>
  </p:sldMasterIdLst>
  <p:notesMasterIdLst>
    <p:notesMasterId r:id="rId46"/>
  </p:notesMasterIdLst>
  <p:handoutMasterIdLst>
    <p:handoutMasterId r:id="rId47"/>
  </p:handoutMasterIdLst>
  <p:sldIdLst>
    <p:sldId id="377" r:id="rId2"/>
    <p:sldId id="379" r:id="rId3"/>
    <p:sldId id="278" r:id="rId4"/>
    <p:sldId id="420" r:id="rId5"/>
    <p:sldId id="511" r:id="rId6"/>
    <p:sldId id="512" r:id="rId7"/>
    <p:sldId id="513" r:id="rId8"/>
    <p:sldId id="514" r:id="rId9"/>
    <p:sldId id="515" r:id="rId10"/>
    <p:sldId id="510" r:id="rId11"/>
    <p:sldId id="415" r:id="rId12"/>
    <p:sldId id="416" r:id="rId13"/>
    <p:sldId id="417" r:id="rId14"/>
    <p:sldId id="516" r:id="rId15"/>
    <p:sldId id="445" r:id="rId16"/>
    <p:sldId id="509" r:id="rId17"/>
    <p:sldId id="446" r:id="rId18"/>
    <p:sldId id="447" r:id="rId19"/>
    <p:sldId id="452" r:id="rId20"/>
    <p:sldId id="440" r:id="rId21"/>
    <p:sldId id="441" r:id="rId22"/>
    <p:sldId id="442" r:id="rId23"/>
    <p:sldId id="443" r:id="rId24"/>
    <p:sldId id="444" r:id="rId25"/>
    <p:sldId id="418" r:id="rId26"/>
    <p:sldId id="317" r:id="rId27"/>
    <p:sldId id="437" r:id="rId28"/>
    <p:sldId id="517" r:id="rId29"/>
    <p:sldId id="438" r:id="rId30"/>
    <p:sldId id="439" r:id="rId31"/>
    <p:sldId id="321" r:id="rId32"/>
    <p:sldId id="322" r:id="rId33"/>
    <p:sldId id="424" r:id="rId34"/>
    <p:sldId id="323" r:id="rId35"/>
    <p:sldId id="519" r:id="rId36"/>
    <p:sldId id="520" r:id="rId37"/>
    <p:sldId id="521" r:id="rId38"/>
    <p:sldId id="522" r:id="rId39"/>
    <p:sldId id="518" r:id="rId40"/>
    <p:sldId id="473" r:id="rId41"/>
    <p:sldId id="474" r:id="rId42"/>
    <p:sldId id="324" r:id="rId43"/>
    <p:sldId id="423" r:id="rId44"/>
    <p:sldId id="410" r:id="rId45"/>
  </p:sldIdLst>
  <p:sldSz cx="9144000" cy="6858000" type="screen4x3"/>
  <p:notesSz cx="7315200" cy="9601200"/>
  <p:custDataLst>
    <p:tags r:id="rId48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/>
  <p:clrMru>
    <a:srgbClr val="66CCFF"/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70"/>
    <p:restoredTop sz="94610"/>
  </p:normalViewPr>
  <p:slideViewPr>
    <p:cSldViewPr>
      <p:cViewPr varScale="1">
        <p:scale>
          <a:sx n="137" d="100"/>
          <a:sy n="137" d="100"/>
        </p:scale>
        <p:origin x="96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9" d="100"/>
        <a:sy n="309" d="100"/>
      </p:scale>
      <p:origin x="0" y="59144"/>
    </p:cViewPr>
  </p:sorterViewPr>
  <p:notesViewPr>
    <p:cSldViewPr>
      <p:cViewPr>
        <p:scale>
          <a:sx n="75" d="100"/>
          <a:sy n="75" d="100"/>
        </p:scale>
        <p:origin x="-702" y="189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ctr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ctr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9830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F938F3DB-F048-4E51-8B18-39EB386926C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07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69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69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69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69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6D8A87F0-E8A0-44C1-8726-39E7C149C1B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249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1579B5F-A22B-4049-B456-587BD3D5757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/>
              <a:t>Pick one node as the root,</a:t>
            </a:r>
          </a:p>
          <a:p>
            <a:pPr eaLnBrk="1" hangingPunct="1"/>
            <a:r>
              <a:rPr lang="en-US"/>
              <a:t>Incrementally add edges that connect a “new” vertex to the tree.</a:t>
            </a:r>
          </a:p>
          <a:p>
            <a:pPr eaLnBrk="1" hangingPunct="1"/>
            <a:r>
              <a:rPr lang="en-US"/>
              <a:t>Pick the edge (u,v) where u is in the tree, v is not AND </a:t>
            </a:r>
          </a:p>
          <a:p>
            <a:pPr eaLnBrk="1" hangingPunct="1"/>
            <a:r>
              <a:rPr lang="en-US"/>
              <a:t>	where the edge weight is the smallest of all edges (where u is in the tree and v is not).</a:t>
            </a:r>
          </a:p>
        </p:txBody>
      </p:sp>
    </p:spTree>
    <p:extLst>
      <p:ext uri="{BB962C8B-B14F-4D97-AF65-F5344CB8AC3E}">
        <p14:creationId xmlns:p14="http://schemas.microsoft.com/office/powerpoint/2010/main" val="30430074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EBB3A84-340F-4C09-91DC-CFCF1045DE19}" type="slidenum">
              <a:rPr lang="en-US"/>
              <a:pPr/>
              <a:t>20</a:t>
            </a:fld>
            <a:endParaRPr lang="en-US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8043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219200" y="2752725"/>
            <a:ext cx="6858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219200" y="4191000"/>
            <a:ext cx="6858000" cy="146685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/>
              <a:t>10/20/2010</a:t>
            </a: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216152" y="6355080"/>
            <a:ext cx="1219200" cy="365760"/>
          </a:xfrm>
        </p:spPr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904875" y="25146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3" name="Rectangle 32"/>
          <p:cNvSpPr/>
          <p:nvPr/>
        </p:nvSpPr>
        <p:spPr>
          <a:xfrm>
            <a:off x="914400" y="4114800"/>
            <a:ext cx="7315200" cy="161925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Rectangle 21"/>
          <p:cNvSpPr/>
          <p:nvPr/>
        </p:nvSpPr>
        <p:spPr>
          <a:xfrm>
            <a:off x="904875" y="25146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2" name="Rectangle 31"/>
          <p:cNvSpPr/>
          <p:nvPr/>
        </p:nvSpPr>
        <p:spPr>
          <a:xfrm>
            <a:off x="914400" y="4114800"/>
            <a:ext cx="228600" cy="161925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3629607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82296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371600"/>
            <a:ext cx="405130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584700" y="1371600"/>
            <a:ext cx="40513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84700" y="4076700"/>
            <a:ext cx="4051300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8229600" cy="4937760"/>
          </a:xfrm>
        </p:spPr>
        <p:txBody>
          <a:bodyPr/>
          <a:lstStyle>
            <a:lvl1pPr algn="just">
              <a:defRPr/>
            </a:lvl1pPr>
            <a:lvl2pPr algn="just">
              <a:defRPr/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971800"/>
            <a:ext cx="6858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267200"/>
            <a:ext cx="67818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00800" y="6355080"/>
            <a:ext cx="2286000" cy="365760"/>
          </a:xfrm>
        </p:spPr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898648" y="6355080"/>
            <a:ext cx="347472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9848" y="6355080"/>
            <a:ext cx="1520952" cy="365760"/>
          </a:xfrm>
        </p:spPr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14400" y="2819400"/>
            <a:ext cx="73152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914400" y="2819400"/>
            <a:ext cx="2286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219200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632198" y="1216152"/>
            <a:ext cx="4041648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5875"/>
            <a:ext cx="4040188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8200" y="1295400"/>
            <a:ext cx="4041775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648200" y="2133600"/>
            <a:ext cx="40386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600"/>
            <a:ext cx="82296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24600" y="304800"/>
            <a:ext cx="25146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324600" y="1219200"/>
            <a:ext cx="25146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3160645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304800" y="304800"/>
            <a:ext cx="5715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0856"/>
            <a:ext cx="82296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0" y="1905000"/>
            <a:ext cx="82296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219200"/>
            <a:ext cx="82296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457200" y="6353175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419100" y="6467475"/>
            <a:ext cx="190849" cy="120314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457200" y="500856"/>
            <a:ext cx="18288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219200"/>
            <a:ext cx="82296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400800" y="6356350"/>
            <a:ext cx="2289048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10/20/2010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2898648" y="6356350"/>
            <a:ext cx="35052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612648" y="6356350"/>
            <a:ext cx="19812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457200" y="1143000"/>
            <a:ext cx="82296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just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just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just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just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just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13" Type="http://schemas.openxmlformats.org/officeDocument/2006/relationships/tags" Target="../tags/tag25.xml"/><Relationship Id="rId18" Type="http://schemas.openxmlformats.org/officeDocument/2006/relationships/tags" Target="../tags/tag30.xml"/><Relationship Id="rId3" Type="http://schemas.openxmlformats.org/officeDocument/2006/relationships/tags" Target="../tags/tag15.xml"/><Relationship Id="rId21" Type="http://schemas.openxmlformats.org/officeDocument/2006/relationships/tags" Target="../tags/tag33.xml"/><Relationship Id="rId7" Type="http://schemas.openxmlformats.org/officeDocument/2006/relationships/tags" Target="../tags/tag19.xml"/><Relationship Id="rId12" Type="http://schemas.openxmlformats.org/officeDocument/2006/relationships/tags" Target="../tags/tag24.xml"/><Relationship Id="rId17" Type="http://schemas.openxmlformats.org/officeDocument/2006/relationships/tags" Target="../tags/tag29.xml"/><Relationship Id="rId2" Type="http://schemas.openxmlformats.org/officeDocument/2006/relationships/tags" Target="../tags/tag14.xml"/><Relationship Id="rId16" Type="http://schemas.openxmlformats.org/officeDocument/2006/relationships/tags" Target="../tags/tag28.xml"/><Relationship Id="rId20" Type="http://schemas.openxmlformats.org/officeDocument/2006/relationships/tags" Target="../tags/tag32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11" Type="http://schemas.openxmlformats.org/officeDocument/2006/relationships/tags" Target="../tags/tag23.xml"/><Relationship Id="rId5" Type="http://schemas.openxmlformats.org/officeDocument/2006/relationships/tags" Target="../tags/tag17.xml"/><Relationship Id="rId15" Type="http://schemas.openxmlformats.org/officeDocument/2006/relationships/tags" Target="../tags/tag27.xml"/><Relationship Id="rId23" Type="http://schemas.openxmlformats.org/officeDocument/2006/relationships/notesSlide" Target="../notesSlides/notesSlide1.xml"/><Relationship Id="rId10" Type="http://schemas.openxmlformats.org/officeDocument/2006/relationships/tags" Target="../tags/tag22.xml"/><Relationship Id="rId19" Type="http://schemas.openxmlformats.org/officeDocument/2006/relationships/tags" Target="../tags/tag31.xml"/><Relationship Id="rId4" Type="http://schemas.openxmlformats.org/officeDocument/2006/relationships/tags" Target="../tags/tag16.xml"/><Relationship Id="rId9" Type="http://schemas.openxmlformats.org/officeDocument/2006/relationships/tags" Target="../tags/tag21.xml"/><Relationship Id="rId14" Type="http://schemas.openxmlformats.org/officeDocument/2006/relationships/tags" Target="../tags/tag26.xml"/><Relationship Id="rId2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.xml"/><Relationship Id="rId1" Type="http://schemas.openxmlformats.org/officeDocument/2006/relationships/tags" Target="../tags/tag34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tags" Target="../tags/tag48.xml"/><Relationship Id="rId18" Type="http://schemas.openxmlformats.org/officeDocument/2006/relationships/tags" Target="../tags/tag53.xml"/><Relationship Id="rId26" Type="http://schemas.openxmlformats.org/officeDocument/2006/relationships/tags" Target="../tags/tag61.xml"/><Relationship Id="rId3" Type="http://schemas.openxmlformats.org/officeDocument/2006/relationships/tags" Target="../tags/tag38.xml"/><Relationship Id="rId21" Type="http://schemas.openxmlformats.org/officeDocument/2006/relationships/tags" Target="../tags/tag56.xml"/><Relationship Id="rId7" Type="http://schemas.openxmlformats.org/officeDocument/2006/relationships/tags" Target="../tags/tag42.xml"/><Relationship Id="rId12" Type="http://schemas.openxmlformats.org/officeDocument/2006/relationships/tags" Target="../tags/tag47.xml"/><Relationship Id="rId17" Type="http://schemas.openxmlformats.org/officeDocument/2006/relationships/tags" Target="../tags/tag52.xml"/><Relationship Id="rId25" Type="http://schemas.openxmlformats.org/officeDocument/2006/relationships/tags" Target="../tags/tag60.xml"/><Relationship Id="rId33" Type="http://schemas.openxmlformats.org/officeDocument/2006/relationships/slideLayout" Target="../slideLayouts/slideLayout7.xml"/><Relationship Id="rId2" Type="http://schemas.openxmlformats.org/officeDocument/2006/relationships/tags" Target="../tags/tag37.xml"/><Relationship Id="rId16" Type="http://schemas.openxmlformats.org/officeDocument/2006/relationships/tags" Target="../tags/tag51.xml"/><Relationship Id="rId20" Type="http://schemas.openxmlformats.org/officeDocument/2006/relationships/tags" Target="../tags/tag55.xml"/><Relationship Id="rId29" Type="http://schemas.openxmlformats.org/officeDocument/2006/relationships/tags" Target="../tags/tag64.xml"/><Relationship Id="rId1" Type="http://schemas.openxmlformats.org/officeDocument/2006/relationships/tags" Target="../tags/tag36.xml"/><Relationship Id="rId6" Type="http://schemas.openxmlformats.org/officeDocument/2006/relationships/tags" Target="../tags/tag41.xml"/><Relationship Id="rId11" Type="http://schemas.openxmlformats.org/officeDocument/2006/relationships/tags" Target="../tags/tag46.xml"/><Relationship Id="rId24" Type="http://schemas.openxmlformats.org/officeDocument/2006/relationships/tags" Target="../tags/tag59.xml"/><Relationship Id="rId32" Type="http://schemas.openxmlformats.org/officeDocument/2006/relationships/tags" Target="../tags/tag67.xml"/><Relationship Id="rId5" Type="http://schemas.openxmlformats.org/officeDocument/2006/relationships/tags" Target="../tags/tag40.xml"/><Relationship Id="rId15" Type="http://schemas.openxmlformats.org/officeDocument/2006/relationships/tags" Target="../tags/tag50.xml"/><Relationship Id="rId23" Type="http://schemas.openxmlformats.org/officeDocument/2006/relationships/tags" Target="../tags/tag58.xml"/><Relationship Id="rId28" Type="http://schemas.openxmlformats.org/officeDocument/2006/relationships/tags" Target="../tags/tag63.xml"/><Relationship Id="rId10" Type="http://schemas.openxmlformats.org/officeDocument/2006/relationships/tags" Target="../tags/tag45.xml"/><Relationship Id="rId19" Type="http://schemas.openxmlformats.org/officeDocument/2006/relationships/tags" Target="../tags/tag54.xml"/><Relationship Id="rId31" Type="http://schemas.openxmlformats.org/officeDocument/2006/relationships/tags" Target="../tags/tag66.xml"/><Relationship Id="rId4" Type="http://schemas.openxmlformats.org/officeDocument/2006/relationships/tags" Target="../tags/tag39.xml"/><Relationship Id="rId9" Type="http://schemas.openxmlformats.org/officeDocument/2006/relationships/tags" Target="../tags/tag44.xml"/><Relationship Id="rId14" Type="http://schemas.openxmlformats.org/officeDocument/2006/relationships/tags" Target="../tags/tag49.xml"/><Relationship Id="rId22" Type="http://schemas.openxmlformats.org/officeDocument/2006/relationships/tags" Target="../tags/tag57.xml"/><Relationship Id="rId27" Type="http://schemas.openxmlformats.org/officeDocument/2006/relationships/tags" Target="../tags/tag62.xml"/><Relationship Id="rId30" Type="http://schemas.openxmlformats.org/officeDocument/2006/relationships/tags" Target="../tags/tag65.xml"/><Relationship Id="rId8" Type="http://schemas.openxmlformats.org/officeDocument/2006/relationships/tags" Target="../tags/tag43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tags" Target="../tags/tag80.xml"/><Relationship Id="rId18" Type="http://schemas.openxmlformats.org/officeDocument/2006/relationships/tags" Target="../tags/tag85.xml"/><Relationship Id="rId26" Type="http://schemas.openxmlformats.org/officeDocument/2006/relationships/tags" Target="../tags/tag93.xml"/><Relationship Id="rId39" Type="http://schemas.openxmlformats.org/officeDocument/2006/relationships/tags" Target="../tags/tag106.xml"/><Relationship Id="rId21" Type="http://schemas.openxmlformats.org/officeDocument/2006/relationships/tags" Target="../tags/tag88.xml"/><Relationship Id="rId34" Type="http://schemas.openxmlformats.org/officeDocument/2006/relationships/tags" Target="../tags/tag101.xml"/><Relationship Id="rId42" Type="http://schemas.openxmlformats.org/officeDocument/2006/relationships/tags" Target="../tags/tag109.xml"/><Relationship Id="rId7" Type="http://schemas.openxmlformats.org/officeDocument/2006/relationships/tags" Target="../tags/tag74.xml"/><Relationship Id="rId2" Type="http://schemas.openxmlformats.org/officeDocument/2006/relationships/tags" Target="../tags/tag69.xml"/><Relationship Id="rId16" Type="http://schemas.openxmlformats.org/officeDocument/2006/relationships/tags" Target="../tags/tag83.xml"/><Relationship Id="rId29" Type="http://schemas.openxmlformats.org/officeDocument/2006/relationships/tags" Target="../tags/tag96.xml"/><Relationship Id="rId1" Type="http://schemas.openxmlformats.org/officeDocument/2006/relationships/tags" Target="../tags/tag68.xml"/><Relationship Id="rId6" Type="http://schemas.openxmlformats.org/officeDocument/2006/relationships/tags" Target="../tags/tag73.xml"/><Relationship Id="rId11" Type="http://schemas.openxmlformats.org/officeDocument/2006/relationships/tags" Target="../tags/tag78.xml"/><Relationship Id="rId24" Type="http://schemas.openxmlformats.org/officeDocument/2006/relationships/tags" Target="../tags/tag91.xml"/><Relationship Id="rId32" Type="http://schemas.openxmlformats.org/officeDocument/2006/relationships/tags" Target="../tags/tag99.xml"/><Relationship Id="rId37" Type="http://schemas.openxmlformats.org/officeDocument/2006/relationships/tags" Target="../tags/tag104.xml"/><Relationship Id="rId40" Type="http://schemas.openxmlformats.org/officeDocument/2006/relationships/tags" Target="../tags/tag107.xml"/><Relationship Id="rId45" Type="http://schemas.openxmlformats.org/officeDocument/2006/relationships/tags" Target="../tags/tag112.xml"/><Relationship Id="rId5" Type="http://schemas.openxmlformats.org/officeDocument/2006/relationships/tags" Target="../tags/tag72.xml"/><Relationship Id="rId15" Type="http://schemas.openxmlformats.org/officeDocument/2006/relationships/tags" Target="../tags/tag82.xml"/><Relationship Id="rId23" Type="http://schemas.openxmlformats.org/officeDocument/2006/relationships/tags" Target="../tags/tag90.xml"/><Relationship Id="rId28" Type="http://schemas.openxmlformats.org/officeDocument/2006/relationships/tags" Target="../tags/tag95.xml"/><Relationship Id="rId36" Type="http://schemas.openxmlformats.org/officeDocument/2006/relationships/tags" Target="../tags/tag103.xml"/><Relationship Id="rId10" Type="http://schemas.openxmlformats.org/officeDocument/2006/relationships/tags" Target="../tags/tag77.xml"/><Relationship Id="rId19" Type="http://schemas.openxmlformats.org/officeDocument/2006/relationships/tags" Target="../tags/tag86.xml"/><Relationship Id="rId31" Type="http://schemas.openxmlformats.org/officeDocument/2006/relationships/tags" Target="../tags/tag98.xml"/><Relationship Id="rId44" Type="http://schemas.openxmlformats.org/officeDocument/2006/relationships/tags" Target="../tags/tag111.xml"/><Relationship Id="rId4" Type="http://schemas.openxmlformats.org/officeDocument/2006/relationships/tags" Target="../tags/tag71.xml"/><Relationship Id="rId9" Type="http://schemas.openxmlformats.org/officeDocument/2006/relationships/tags" Target="../tags/tag76.xml"/><Relationship Id="rId14" Type="http://schemas.openxmlformats.org/officeDocument/2006/relationships/tags" Target="../tags/tag81.xml"/><Relationship Id="rId22" Type="http://schemas.openxmlformats.org/officeDocument/2006/relationships/tags" Target="../tags/tag89.xml"/><Relationship Id="rId27" Type="http://schemas.openxmlformats.org/officeDocument/2006/relationships/tags" Target="../tags/tag94.xml"/><Relationship Id="rId30" Type="http://schemas.openxmlformats.org/officeDocument/2006/relationships/tags" Target="../tags/tag97.xml"/><Relationship Id="rId35" Type="http://schemas.openxmlformats.org/officeDocument/2006/relationships/tags" Target="../tags/tag102.xml"/><Relationship Id="rId43" Type="http://schemas.openxmlformats.org/officeDocument/2006/relationships/tags" Target="../tags/tag110.xml"/><Relationship Id="rId8" Type="http://schemas.openxmlformats.org/officeDocument/2006/relationships/tags" Target="../tags/tag75.xml"/><Relationship Id="rId3" Type="http://schemas.openxmlformats.org/officeDocument/2006/relationships/tags" Target="../tags/tag70.xml"/><Relationship Id="rId12" Type="http://schemas.openxmlformats.org/officeDocument/2006/relationships/tags" Target="../tags/tag79.xml"/><Relationship Id="rId17" Type="http://schemas.openxmlformats.org/officeDocument/2006/relationships/tags" Target="../tags/tag84.xml"/><Relationship Id="rId25" Type="http://schemas.openxmlformats.org/officeDocument/2006/relationships/tags" Target="../tags/tag92.xml"/><Relationship Id="rId33" Type="http://schemas.openxmlformats.org/officeDocument/2006/relationships/tags" Target="../tags/tag100.xml"/><Relationship Id="rId38" Type="http://schemas.openxmlformats.org/officeDocument/2006/relationships/tags" Target="../tags/tag105.xml"/><Relationship Id="rId46" Type="http://schemas.openxmlformats.org/officeDocument/2006/relationships/slideLayout" Target="../slideLayouts/slideLayout7.xml"/><Relationship Id="rId20" Type="http://schemas.openxmlformats.org/officeDocument/2006/relationships/tags" Target="../tags/tag87.xml"/><Relationship Id="rId41" Type="http://schemas.openxmlformats.org/officeDocument/2006/relationships/tags" Target="../tags/tag10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4.xml"/><Relationship Id="rId1" Type="http://schemas.openxmlformats.org/officeDocument/2006/relationships/tags" Target="../tags/tag1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6.xml"/><Relationship Id="rId1" Type="http://schemas.openxmlformats.org/officeDocument/2006/relationships/tags" Target="../tags/tag1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18.xml"/><Relationship Id="rId1" Type="http://schemas.openxmlformats.org/officeDocument/2006/relationships/tags" Target="../tags/tag1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0.xml"/><Relationship Id="rId1" Type="http://schemas.openxmlformats.org/officeDocument/2006/relationships/tags" Target="../tags/tag11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2.xml"/><Relationship Id="rId1" Type="http://schemas.openxmlformats.org/officeDocument/2006/relationships/tags" Target="../tags/tag1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4.xml"/><Relationship Id="rId1" Type="http://schemas.openxmlformats.org/officeDocument/2006/relationships/tags" Target="../tags/tag123.xml"/><Relationship Id="rId4" Type="http://schemas.openxmlformats.org/officeDocument/2006/relationships/notesSlide" Target="../notesSlides/notesSlide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6.xml"/><Relationship Id="rId1" Type="http://schemas.openxmlformats.org/officeDocument/2006/relationships/tags" Target="../tags/tag12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8.xml"/><Relationship Id="rId1" Type="http://schemas.openxmlformats.org/officeDocument/2006/relationships/tags" Target="../tags/tag12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0.xml"/><Relationship Id="rId1" Type="http://schemas.openxmlformats.org/officeDocument/2006/relationships/tags" Target="../tags/tag12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2.xml"/><Relationship Id="rId1" Type="http://schemas.openxmlformats.org/officeDocument/2006/relationships/tags" Target="../tags/tag13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4.xml"/><Relationship Id="rId1" Type="http://schemas.openxmlformats.org/officeDocument/2006/relationships/tags" Target="../tags/tag133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tags" Target="../tags/tag142.xml"/><Relationship Id="rId13" Type="http://schemas.openxmlformats.org/officeDocument/2006/relationships/tags" Target="../tags/tag147.xml"/><Relationship Id="rId3" Type="http://schemas.openxmlformats.org/officeDocument/2006/relationships/tags" Target="../tags/tag137.xml"/><Relationship Id="rId7" Type="http://schemas.openxmlformats.org/officeDocument/2006/relationships/tags" Target="../tags/tag141.xml"/><Relationship Id="rId12" Type="http://schemas.openxmlformats.org/officeDocument/2006/relationships/tags" Target="../tags/tag146.xml"/><Relationship Id="rId17" Type="http://schemas.openxmlformats.org/officeDocument/2006/relationships/slideLayout" Target="../slideLayouts/slideLayout2.xml"/><Relationship Id="rId2" Type="http://schemas.openxmlformats.org/officeDocument/2006/relationships/tags" Target="../tags/tag136.xml"/><Relationship Id="rId16" Type="http://schemas.openxmlformats.org/officeDocument/2006/relationships/tags" Target="../tags/tag150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tags" Target="../tags/tag145.xml"/><Relationship Id="rId5" Type="http://schemas.openxmlformats.org/officeDocument/2006/relationships/tags" Target="../tags/tag139.xml"/><Relationship Id="rId15" Type="http://schemas.openxmlformats.org/officeDocument/2006/relationships/tags" Target="../tags/tag149.xml"/><Relationship Id="rId10" Type="http://schemas.openxmlformats.org/officeDocument/2006/relationships/tags" Target="../tags/tag144.xml"/><Relationship Id="rId4" Type="http://schemas.openxmlformats.org/officeDocument/2006/relationships/tags" Target="../tags/tag138.xml"/><Relationship Id="rId9" Type="http://schemas.openxmlformats.org/officeDocument/2006/relationships/tags" Target="../tags/tag143.xml"/><Relationship Id="rId14" Type="http://schemas.openxmlformats.org/officeDocument/2006/relationships/tags" Target="../tags/tag148.xml"/></Relationships>
</file>

<file path=ppt/slides/_rels/slide28.xml.rels><?xml version="1.0" encoding="UTF-8" standalone="yes"?>
<Relationships xmlns="http://schemas.openxmlformats.org/package/2006/relationships"><Relationship Id="rId13" Type="http://schemas.openxmlformats.org/officeDocument/2006/relationships/tags" Target="../tags/tag163.xml"/><Relationship Id="rId18" Type="http://schemas.openxmlformats.org/officeDocument/2006/relationships/tags" Target="../tags/tag168.xml"/><Relationship Id="rId26" Type="http://schemas.openxmlformats.org/officeDocument/2006/relationships/tags" Target="../tags/tag176.xml"/><Relationship Id="rId3" Type="http://schemas.openxmlformats.org/officeDocument/2006/relationships/tags" Target="../tags/tag153.xml"/><Relationship Id="rId21" Type="http://schemas.openxmlformats.org/officeDocument/2006/relationships/tags" Target="../tags/tag171.xml"/><Relationship Id="rId7" Type="http://schemas.openxmlformats.org/officeDocument/2006/relationships/tags" Target="../tags/tag157.xml"/><Relationship Id="rId12" Type="http://schemas.openxmlformats.org/officeDocument/2006/relationships/tags" Target="../tags/tag162.xml"/><Relationship Id="rId17" Type="http://schemas.openxmlformats.org/officeDocument/2006/relationships/tags" Target="../tags/tag167.xml"/><Relationship Id="rId25" Type="http://schemas.openxmlformats.org/officeDocument/2006/relationships/tags" Target="../tags/tag175.xml"/><Relationship Id="rId33" Type="http://schemas.openxmlformats.org/officeDocument/2006/relationships/slideLayout" Target="../slideLayouts/slideLayout2.xml"/><Relationship Id="rId2" Type="http://schemas.openxmlformats.org/officeDocument/2006/relationships/tags" Target="../tags/tag152.xml"/><Relationship Id="rId16" Type="http://schemas.openxmlformats.org/officeDocument/2006/relationships/tags" Target="../tags/tag166.xml"/><Relationship Id="rId20" Type="http://schemas.openxmlformats.org/officeDocument/2006/relationships/tags" Target="../tags/tag170.xml"/><Relationship Id="rId29" Type="http://schemas.openxmlformats.org/officeDocument/2006/relationships/tags" Target="../tags/tag179.xml"/><Relationship Id="rId1" Type="http://schemas.openxmlformats.org/officeDocument/2006/relationships/tags" Target="../tags/tag151.xml"/><Relationship Id="rId6" Type="http://schemas.openxmlformats.org/officeDocument/2006/relationships/tags" Target="../tags/tag156.xml"/><Relationship Id="rId11" Type="http://schemas.openxmlformats.org/officeDocument/2006/relationships/tags" Target="../tags/tag161.xml"/><Relationship Id="rId24" Type="http://schemas.openxmlformats.org/officeDocument/2006/relationships/tags" Target="../tags/tag174.xml"/><Relationship Id="rId32" Type="http://schemas.openxmlformats.org/officeDocument/2006/relationships/tags" Target="../tags/tag182.xml"/><Relationship Id="rId5" Type="http://schemas.openxmlformats.org/officeDocument/2006/relationships/tags" Target="../tags/tag155.xml"/><Relationship Id="rId15" Type="http://schemas.openxmlformats.org/officeDocument/2006/relationships/tags" Target="../tags/tag165.xml"/><Relationship Id="rId23" Type="http://schemas.openxmlformats.org/officeDocument/2006/relationships/tags" Target="../tags/tag173.xml"/><Relationship Id="rId28" Type="http://schemas.openxmlformats.org/officeDocument/2006/relationships/tags" Target="../tags/tag178.xml"/><Relationship Id="rId10" Type="http://schemas.openxmlformats.org/officeDocument/2006/relationships/tags" Target="../tags/tag160.xml"/><Relationship Id="rId19" Type="http://schemas.openxmlformats.org/officeDocument/2006/relationships/tags" Target="../tags/tag169.xml"/><Relationship Id="rId31" Type="http://schemas.openxmlformats.org/officeDocument/2006/relationships/tags" Target="../tags/tag181.xml"/><Relationship Id="rId4" Type="http://schemas.openxmlformats.org/officeDocument/2006/relationships/tags" Target="../tags/tag154.xml"/><Relationship Id="rId9" Type="http://schemas.openxmlformats.org/officeDocument/2006/relationships/tags" Target="../tags/tag159.xml"/><Relationship Id="rId14" Type="http://schemas.openxmlformats.org/officeDocument/2006/relationships/tags" Target="../tags/tag164.xml"/><Relationship Id="rId22" Type="http://schemas.openxmlformats.org/officeDocument/2006/relationships/tags" Target="../tags/tag172.xml"/><Relationship Id="rId27" Type="http://schemas.openxmlformats.org/officeDocument/2006/relationships/tags" Target="../tags/tag177.xml"/><Relationship Id="rId30" Type="http://schemas.openxmlformats.org/officeDocument/2006/relationships/tags" Target="../tags/tag180.xml"/><Relationship Id="rId8" Type="http://schemas.openxmlformats.org/officeDocument/2006/relationships/tags" Target="../tags/tag158.xml"/></Relationships>
</file>

<file path=ppt/slides/_rels/slide29.xml.rels><?xml version="1.0" encoding="UTF-8" standalone="yes"?>
<Relationships xmlns="http://schemas.openxmlformats.org/package/2006/relationships"><Relationship Id="rId13" Type="http://schemas.openxmlformats.org/officeDocument/2006/relationships/tags" Target="../tags/tag195.xml"/><Relationship Id="rId18" Type="http://schemas.openxmlformats.org/officeDocument/2006/relationships/tags" Target="../tags/tag200.xml"/><Relationship Id="rId26" Type="http://schemas.openxmlformats.org/officeDocument/2006/relationships/tags" Target="../tags/tag208.xml"/><Relationship Id="rId39" Type="http://schemas.openxmlformats.org/officeDocument/2006/relationships/tags" Target="../tags/tag221.xml"/><Relationship Id="rId21" Type="http://schemas.openxmlformats.org/officeDocument/2006/relationships/tags" Target="../tags/tag203.xml"/><Relationship Id="rId34" Type="http://schemas.openxmlformats.org/officeDocument/2006/relationships/tags" Target="../tags/tag216.xml"/><Relationship Id="rId42" Type="http://schemas.openxmlformats.org/officeDocument/2006/relationships/tags" Target="../tags/tag224.xml"/><Relationship Id="rId7" Type="http://schemas.openxmlformats.org/officeDocument/2006/relationships/tags" Target="../tags/tag189.xml"/><Relationship Id="rId2" Type="http://schemas.openxmlformats.org/officeDocument/2006/relationships/tags" Target="../tags/tag184.xml"/><Relationship Id="rId16" Type="http://schemas.openxmlformats.org/officeDocument/2006/relationships/tags" Target="../tags/tag198.xml"/><Relationship Id="rId29" Type="http://schemas.openxmlformats.org/officeDocument/2006/relationships/tags" Target="../tags/tag211.xml"/><Relationship Id="rId1" Type="http://schemas.openxmlformats.org/officeDocument/2006/relationships/tags" Target="../tags/tag183.xml"/><Relationship Id="rId6" Type="http://schemas.openxmlformats.org/officeDocument/2006/relationships/tags" Target="../tags/tag188.xml"/><Relationship Id="rId11" Type="http://schemas.openxmlformats.org/officeDocument/2006/relationships/tags" Target="../tags/tag193.xml"/><Relationship Id="rId24" Type="http://schemas.openxmlformats.org/officeDocument/2006/relationships/tags" Target="../tags/tag206.xml"/><Relationship Id="rId32" Type="http://schemas.openxmlformats.org/officeDocument/2006/relationships/tags" Target="../tags/tag214.xml"/><Relationship Id="rId37" Type="http://schemas.openxmlformats.org/officeDocument/2006/relationships/tags" Target="../tags/tag219.xml"/><Relationship Id="rId40" Type="http://schemas.openxmlformats.org/officeDocument/2006/relationships/tags" Target="../tags/tag222.xml"/><Relationship Id="rId45" Type="http://schemas.openxmlformats.org/officeDocument/2006/relationships/tags" Target="../tags/tag227.xml"/><Relationship Id="rId5" Type="http://schemas.openxmlformats.org/officeDocument/2006/relationships/tags" Target="../tags/tag187.xml"/><Relationship Id="rId15" Type="http://schemas.openxmlformats.org/officeDocument/2006/relationships/tags" Target="../tags/tag197.xml"/><Relationship Id="rId23" Type="http://schemas.openxmlformats.org/officeDocument/2006/relationships/tags" Target="../tags/tag205.xml"/><Relationship Id="rId28" Type="http://schemas.openxmlformats.org/officeDocument/2006/relationships/tags" Target="../tags/tag210.xml"/><Relationship Id="rId36" Type="http://schemas.openxmlformats.org/officeDocument/2006/relationships/tags" Target="../tags/tag218.xml"/><Relationship Id="rId10" Type="http://schemas.openxmlformats.org/officeDocument/2006/relationships/tags" Target="../tags/tag192.xml"/><Relationship Id="rId19" Type="http://schemas.openxmlformats.org/officeDocument/2006/relationships/tags" Target="../tags/tag201.xml"/><Relationship Id="rId31" Type="http://schemas.openxmlformats.org/officeDocument/2006/relationships/tags" Target="../tags/tag213.xml"/><Relationship Id="rId44" Type="http://schemas.openxmlformats.org/officeDocument/2006/relationships/tags" Target="../tags/tag226.xml"/><Relationship Id="rId4" Type="http://schemas.openxmlformats.org/officeDocument/2006/relationships/tags" Target="../tags/tag186.xml"/><Relationship Id="rId9" Type="http://schemas.openxmlformats.org/officeDocument/2006/relationships/tags" Target="../tags/tag191.xml"/><Relationship Id="rId14" Type="http://schemas.openxmlformats.org/officeDocument/2006/relationships/tags" Target="../tags/tag196.xml"/><Relationship Id="rId22" Type="http://schemas.openxmlformats.org/officeDocument/2006/relationships/tags" Target="../tags/tag204.xml"/><Relationship Id="rId27" Type="http://schemas.openxmlformats.org/officeDocument/2006/relationships/tags" Target="../tags/tag209.xml"/><Relationship Id="rId30" Type="http://schemas.openxmlformats.org/officeDocument/2006/relationships/tags" Target="../tags/tag212.xml"/><Relationship Id="rId35" Type="http://schemas.openxmlformats.org/officeDocument/2006/relationships/tags" Target="../tags/tag217.xml"/><Relationship Id="rId43" Type="http://schemas.openxmlformats.org/officeDocument/2006/relationships/tags" Target="../tags/tag225.xml"/><Relationship Id="rId8" Type="http://schemas.openxmlformats.org/officeDocument/2006/relationships/tags" Target="../tags/tag190.xml"/><Relationship Id="rId3" Type="http://schemas.openxmlformats.org/officeDocument/2006/relationships/tags" Target="../tags/tag185.xml"/><Relationship Id="rId12" Type="http://schemas.openxmlformats.org/officeDocument/2006/relationships/tags" Target="../tags/tag194.xml"/><Relationship Id="rId17" Type="http://schemas.openxmlformats.org/officeDocument/2006/relationships/tags" Target="../tags/tag199.xml"/><Relationship Id="rId25" Type="http://schemas.openxmlformats.org/officeDocument/2006/relationships/tags" Target="../tags/tag207.xml"/><Relationship Id="rId33" Type="http://schemas.openxmlformats.org/officeDocument/2006/relationships/tags" Target="../tags/tag215.xml"/><Relationship Id="rId38" Type="http://schemas.openxmlformats.org/officeDocument/2006/relationships/tags" Target="../tags/tag220.xml"/><Relationship Id="rId46" Type="http://schemas.openxmlformats.org/officeDocument/2006/relationships/slideLayout" Target="../slideLayouts/slideLayout2.xml"/><Relationship Id="rId20" Type="http://schemas.openxmlformats.org/officeDocument/2006/relationships/tags" Target="../tags/tag202.xml"/><Relationship Id="rId41" Type="http://schemas.openxmlformats.org/officeDocument/2006/relationships/tags" Target="../tags/tag2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230.xml"/><Relationship Id="rId7" Type="http://schemas.openxmlformats.org/officeDocument/2006/relationships/tags" Target="../tags/tag234.xml"/><Relationship Id="rId2" Type="http://schemas.openxmlformats.org/officeDocument/2006/relationships/tags" Target="../tags/tag229.xml"/><Relationship Id="rId1" Type="http://schemas.openxmlformats.org/officeDocument/2006/relationships/tags" Target="../tags/tag228.xml"/><Relationship Id="rId6" Type="http://schemas.openxmlformats.org/officeDocument/2006/relationships/tags" Target="../tags/tag233.xml"/><Relationship Id="rId5" Type="http://schemas.openxmlformats.org/officeDocument/2006/relationships/tags" Target="../tags/tag232.xml"/><Relationship Id="rId4" Type="http://schemas.openxmlformats.org/officeDocument/2006/relationships/tags" Target="../tags/tag23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36.xml"/><Relationship Id="rId1" Type="http://schemas.openxmlformats.org/officeDocument/2006/relationships/tags" Target="../tags/tag23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238.xml"/><Relationship Id="rId1" Type="http://schemas.openxmlformats.org/officeDocument/2006/relationships/tags" Target="../tags/tag23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40.xml"/><Relationship Id="rId1" Type="http://schemas.openxmlformats.org/officeDocument/2006/relationships/tags" Target="../tags/tag239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tags" Target="../tags/tag243.xml"/><Relationship Id="rId2" Type="http://schemas.openxmlformats.org/officeDocument/2006/relationships/tags" Target="../tags/tag242.xml"/><Relationship Id="rId1" Type="http://schemas.openxmlformats.org/officeDocument/2006/relationships/tags" Target="../tags/tag241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4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tags" Target="../tags/tag247.xml"/><Relationship Id="rId2" Type="http://schemas.openxmlformats.org/officeDocument/2006/relationships/tags" Target="../tags/tag246.xml"/><Relationship Id="rId1" Type="http://schemas.openxmlformats.org/officeDocument/2006/relationships/tags" Target="../tags/tag245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48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tags" Target="../tags/tag251.xml"/><Relationship Id="rId2" Type="http://schemas.openxmlformats.org/officeDocument/2006/relationships/tags" Target="../tags/tag250.xml"/><Relationship Id="rId1" Type="http://schemas.openxmlformats.org/officeDocument/2006/relationships/tags" Target="../tags/tag249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5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tags" Target="../tags/tag255.xml"/><Relationship Id="rId2" Type="http://schemas.openxmlformats.org/officeDocument/2006/relationships/tags" Target="../tags/tag254.xml"/><Relationship Id="rId1" Type="http://schemas.openxmlformats.org/officeDocument/2006/relationships/tags" Target="../tags/tag253.xml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25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58.xml"/><Relationship Id="rId1" Type="http://schemas.openxmlformats.org/officeDocument/2006/relationships/tags" Target="../tags/tag25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60.xml"/><Relationship Id="rId1" Type="http://schemas.openxmlformats.org/officeDocument/2006/relationships/tags" Target="../tags/tag25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tiff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2.xml"/><Relationship Id="rId1" Type="http://schemas.openxmlformats.org/officeDocument/2006/relationships/tags" Target="../tags/tag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MST and Find-Union Data Structure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Prim’s Algorithm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15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/>
              <a:t>Prim’s algorithm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65539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b="1">
                <a:solidFill>
                  <a:srgbClr val="FF0000"/>
                </a:solidFill>
              </a:rPr>
              <a:t>Idea</a:t>
            </a:r>
            <a:r>
              <a:rPr lang="en-US"/>
              <a:t>: Grow a tree by adding an edge from the “known” vertices to the “unknown” vertices.  Pick the edge with the smallest weight.</a:t>
            </a:r>
          </a:p>
        </p:txBody>
      </p:sp>
      <p:sp>
        <p:nvSpPr>
          <p:cNvPr id="65540" name="Freeform 4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1320800" y="3429000"/>
            <a:ext cx="5805488" cy="2400300"/>
          </a:xfrm>
          <a:custGeom>
            <a:avLst/>
            <a:gdLst>
              <a:gd name="T0" fmla="*/ 2147483647 w 2743"/>
              <a:gd name="T1" fmla="*/ 2147483647 h 1099"/>
              <a:gd name="T2" fmla="*/ 2147483647 w 2743"/>
              <a:gd name="T3" fmla="*/ 2147483647 h 1099"/>
              <a:gd name="T4" fmla="*/ 2147483647 w 2743"/>
              <a:gd name="T5" fmla="*/ 2147483647 h 1099"/>
              <a:gd name="T6" fmla="*/ 2147483647 w 2743"/>
              <a:gd name="T7" fmla="*/ 2147483647 h 1099"/>
              <a:gd name="T8" fmla="*/ 2147483647 w 2743"/>
              <a:gd name="T9" fmla="*/ 2147483647 h 1099"/>
              <a:gd name="T10" fmla="*/ 2147483647 w 2743"/>
              <a:gd name="T11" fmla="*/ 2147483647 h 1099"/>
              <a:gd name="T12" fmla="*/ 2147483647 w 2743"/>
              <a:gd name="T13" fmla="*/ 2147483647 h 1099"/>
              <a:gd name="T14" fmla="*/ 2147483647 w 2743"/>
              <a:gd name="T15" fmla="*/ 2147483647 h 1099"/>
              <a:gd name="T16" fmla="*/ 2147483647 w 2743"/>
              <a:gd name="T17" fmla="*/ 2147483647 h 1099"/>
              <a:gd name="T18" fmla="*/ 2147483647 w 2743"/>
              <a:gd name="T19" fmla="*/ 2147483647 h 1099"/>
              <a:gd name="T20" fmla="*/ 2147483647 w 2743"/>
              <a:gd name="T21" fmla="*/ 2147483647 h 1099"/>
              <a:gd name="T22" fmla="*/ 2147483647 w 2743"/>
              <a:gd name="T23" fmla="*/ 2147483647 h 1099"/>
              <a:gd name="T24" fmla="*/ 2147483647 w 2743"/>
              <a:gd name="T25" fmla="*/ 2147483647 h 1099"/>
              <a:gd name="T26" fmla="*/ 2147483647 w 2743"/>
              <a:gd name="T27" fmla="*/ 2147483647 h 1099"/>
              <a:gd name="T28" fmla="*/ 2147483647 w 2743"/>
              <a:gd name="T29" fmla="*/ 2147483647 h 1099"/>
              <a:gd name="T30" fmla="*/ 2147483647 w 2743"/>
              <a:gd name="T31" fmla="*/ 2147483647 h 1099"/>
              <a:gd name="T32" fmla="*/ 2147483647 w 2743"/>
              <a:gd name="T33" fmla="*/ 2147483647 h 1099"/>
              <a:gd name="T34" fmla="*/ 2147483647 w 2743"/>
              <a:gd name="T35" fmla="*/ 2147483647 h 1099"/>
              <a:gd name="T36" fmla="*/ 2147483647 w 2743"/>
              <a:gd name="T37" fmla="*/ 2147483647 h 1099"/>
              <a:gd name="T38" fmla="*/ 2147483647 w 2743"/>
              <a:gd name="T39" fmla="*/ 2147483647 h 1099"/>
              <a:gd name="T40" fmla="*/ 2147483647 w 2743"/>
              <a:gd name="T41" fmla="*/ 2147483647 h 1099"/>
              <a:gd name="T42" fmla="*/ 2147483647 w 2743"/>
              <a:gd name="T43" fmla="*/ 2147483647 h 1099"/>
              <a:gd name="T44" fmla="*/ 2147483647 w 2743"/>
              <a:gd name="T45" fmla="*/ 2147483647 h 1099"/>
              <a:gd name="T46" fmla="*/ 2147483647 w 2743"/>
              <a:gd name="T47" fmla="*/ 2147483647 h 1099"/>
              <a:gd name="T48" fmla="*/ 2147483647 w 2743"/>
              <a:gd name="T49" fmla="*/ 2147483647 h 1099"/>
              <a:gd name="T50" fmla="*/ 2147483647 w 2743"/>
              <a:gd name="T51" fmla="*/ 2147483647 h 1099"/>
              <a:gd name="T52" fmla="*/ 2147483647 w 2743"/>
              <a:gd name="T53" fmla="*/ 2147483647 h 1099"/>
              <a:gd name="T54" fmla="*/ 2147483647 w 2743"/>
              <a:gd name="T55" fmla="*/ 2147483647 h 1099"/>
              <a:gd name="T56" fmla="*/ 2147483647 w 2743"/>
              <a:gd name="T57" fmla="*/ 2147483647 h 1099"/>
              <a:gd name="T58" fmla="*/ 2147483647 w 2743"/>
              <a:gd name="T59" fmla="*/ 2147483647 h 1099"/>
              <a:gd name="T60" fmla="*/ 2147483647 w 2743"/>
              <a:gd name="T61" fmla="*/ 0 h 1099"/>
              <a:gd name="T62" fmla="*/ 2147483647 w 2743"/>
              <a:gd name="T63" fmla="*/ 2147483647 h 1099"/>
              <a:gd name="T64" fmla="*/ 2147483647 w 2743"/>
              <a:gd name="T65" fmla="*/ 2147483647 h 1099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w 2743"/>
              <a:gd name="T100" fmla="*/ 0 h 1099"/>
              <a:gd name="T101" fmla="*/ 2743 w 2743"/>
              <a:gd name="T102" fmla="*/ 1099 h 1099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T99" t="T100" r="T101" b="T102"/>
            <a:pathLst>
              <a:path w="2743" h="1099">
                <a:moveTo>
                  <a:pt x="1364" y="118"/>
                </a:moveTo>
                <a:cubicBezTo>
                  <a:pt x="1298" y="181"/>
                  <a:pt x="1176" y="207"/>
                  <a:pt x="1086" y="224"/>
                </a:cubicBezTo>
                <a:cubicBezTo>
                  <a:pt x="890" y="217"/>
                  <a:pt x="705" y="193"/>
                  <a:pt x="510" y="182"/>
                </a:cubicBezTo>
                <a:cubicBezTo>
                  <a:pt x="432" y="185"/>
                  <a:pt x="354" y="187"/>
                  <a:pt x="276" y="192"/>
                </a:cubicBezTo>
                <a:cubicBezTo>
                  <a:pt x="254" y="194"/>
                  <a:pt x="233" y="198"/>
                  <a:pt x="212" y="203"/>
                </a:cubicBezTo>
                <a:cubicBezTo>
                  <a:pt x="190" y="208"/>
                  <a:pt x="148" y="224"/>
                  <a:pt x="148" y="224"/>
                </a:cubicBezTo>
                <a:cubicBezTo>
                  <a:pt x="102" y="270"/>
                  <a:pt x="85" y="330"/>
                  <a:pt x="41" y="374"/>
                </a:cubicBezTo>
                <a:cubicBezTo>
                  <a:pt x="15" y="452"/>
                  <a:pt x="26" y="416"/>
                  <a:pt x="9" y="480"/>
                </a:cubicBezTo>
                <a:cubicBezTo>
                  <a:pt x="14" y="530"/>
                  <a:pt x="0" y="590"/>
                  <a:pt x="30" y="630"/>
                </a:cubicBezTo>
                <a:cubicBezTo>
                  <a:pt x="168" y="814"/>
                  <a:pt x="507" y="772"/>
                  <a:pt x="692" y="779"/>
                </a:cubicBezTo>
                <a:cubicBezTo>
                  <a:pt x="774" y="800"/>
                  <a:pt x="835" y="861"/>
                  <a:pt x="905" y="907"/>
                </a:cubicBezTo>
                <a:cubicBezTo>
                  <a:pt x="936" y="954"/>
                  <a:pt x="994" y="978"/>
                  <a:pt x="1044" y="1003"/>
                </a:cubicBezTo>
                <a:cubicBezTo>
                  <a:pt x="1143" y="1052"/>
                  <a:pt x="1200" y="1048"/>
                  <a:pt x="1310" y="1067"/>
                </a:cubicBezTo>
                <a:cubicBezTo>
                  <a:pt x="1385" y="1080"/>
                  <a:pt x="1458" y="1090"/>
                  <a:pt x="1534" y="1099"/>
                </a:cubicBezTo>
                <a:cubicBezTo>
                  <a:pt x="1587" y="1095"/>
                  <a:pt x="1641" y="1094"/>
                  <a:pt x="1694" y="1088"/>
                </a:cubicBezTo>
                <a:cubicBezTo>
                  <a:pt x="1722" y="1085"/>
                  <a:pt x="1744" y="1066"/>
                  <a:pt x="1769" y="1056"/>
                </a:cubicBezTo>
                <a:cubicBezTo>
                  <a:pt x="1860" y="1019"/>
                  <a:pt x="1947" y="978"/>
                  <a:pt x="2036" y="939"/>
                </a:cubicBezTo>
                <a:cubicBezTo>
                  <a:pt x="2103" y="910"/>
                  <a:pt x="2117" y="918"/>
                  <a:pt x="2196" y="907"/>
                </a:cubicBezTo>
                <a:cubicBezTo>
                  <a:pt x="2239" y="901"/>
                  <a:pt x="2324" y="886"/>
                  <a:pt x="2324" y="886"/>
                </a:cubicBezTo>
                <a:cubicBezTo>
                  <a:pt x="2359" y="862"/>
                  <a:pt x="2393" y="862"/>
                  <a:pt x="2430" y="843"/>
                </a:cubicBezTo>
                <a:cubicBezTo>
                  <a:pt x="2487" y="815"/>
                  <a:pt x="2539" y="777"/>
                  <a:pt x="2601" y="758"/>
                </a:cubicBezTo>
                <a:cubicBezTo>
                  <a:pt x="2639" y="718"/>
                  <a:pt x="2694" y="693"/>
                  <a:pt x="2718" y="640"/>
                </a:cubicBezTo>
                <a:cubicBezTo>
                  <a:pt x="2727" y="619"/>
                  <a:pt x="2740" y="576"/>
                  <a:pt x="2740" y="576"/>
                </a:cubicBezTo>
                <a:cubicBezTo>
                  <a:pt x="2727" y="416"/>
                  <a:pt x="2743" y="482"/>
                  <a:pt x="2708" y="374"/>
                </a:cubicBezTo>
                <a:cubicBezTo>
                  <a:pt x="2683" y="299"/>
                  <a:pt x="2588" y="244"/>
                  <a:pt x="2537" y="192"/>
                </a:cubicBezTo>
                <a:cubicBezTo>
                  <a:pt x="2521" y="176"/>
                  <a:pt x="2494" y="178"/>
                  <a:pt x="2473" y="171"/>
                </a:cubicBezTo>
                <a:cubicBezTo>
                  <a:pt x="2434" y="158"/>
                  <a:pt x="2451" y="141"/>
                  <a:pt x="2409" y="139"/>
                </a:cubicBezTo>
                <a:cubicBezTo>
                  <a:pt x="2288" y="132"/>
                  <a:pt x="2167" y="132"/>
                  <a:pt x="2046" y="128"/>
                </a:cubicBezTo>
                <a:cubicBezTo>
                  <a:pt x="1941" y="116"/>
                  <a:pt x="1848" y="87"/>
                  <a:pt x="1748" y="54"/>
                </a:cubicBezTo>
                <a:cubicBezTo>
                  <a:pt x="1646" y="21"/>
                  <a:pt x="1791" y="70"/>
                  <a:pt x="1684" y="22"/>
                </a:cubicBezTo>
                <a:cubicBezTo>
                  <a:pt x="1663" y="13"/>
                  <a:pt x="1620" y="0"/>
                  <a:pt x="1620" y="0"/>
                </a:cubicBezTo>
                <a:cubicBezTo>
                  <a:pt x="1568" y="11"/>
                  <a:pt x="1520" y="26"/>
                  <a:pt x="1470" y="43"/>
                </a:cubicBezTo>
                <a:cubicBezTo>
                  <a:pt x="1441" y="53"/>
                  <a:pt x="1399" y="100"/>
                  <a:pt x="1364" y="118"/>
                </a:cubicBezTo>
                <a:close/>
              </a:path>
            </a:pathLst>
          </a:custGeom>
          <a:noFill/>
          <a:ln w="3175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5541" name="Text Box 5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032000" y="3429000"/>
            <a:ext cx="4206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  <a:latin typeface="Times New Roman" pitchFamily="18" charset="0"/>
              </a:rPr>
              <a:t>G</a:t>
            </a:r>
          </a:p>
        </p:txBody>
      </p:sp>
      <p:sp>
        <p:nvSpPr>
          <p:cNvPr id="65542" name="Oval 6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3352800" y="428625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43" name="Oval 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3860800" y="491490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44" name="Oval 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4064000" y="417195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45" name="Oval 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4368800" y="457200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46" name="Oval 10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876800" y="480060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47" name="Oval 11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4775200" y="422910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5548" name="AutoShape 12"/>
          <p:cNvCxnSpPr>
            <a:cxnSpLocks noChangeShapeType="1"/>
            <a:stCxn id="65542" idx="6"/>
            <a:endCxn id="65544" idx="3"/>
          </p:cNvCxnSpPr>
          <p:nvPr>
            <p:custDataLst>
              <p:tags r:id="rId11"/>
            </p:custDataLst>
          </p:nvPr>
        </p:nvCxnSpPr>
        <p:spPr bwMode="auto">
          <a:xfrm flipV="1">
            <a:off x="3556000" y="4268788"/>
            <a:ext cx="538163" cy="74612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5549" name="AutoShape 13"/>
          <p:cNvCxnSpPr>
            <a:cxnSpLocks noChangeShapeType="1"/>
            <a:stCxn id="65544" idx="5"/>
            <a:endCxn id="65547" idx="2"/>
          </p:cNvCxnSpPr>
          <p:nvPr>
            <p:custDataLst>
              <p:tags r:id="rId12"/>
            </p:custDataLst>
          </p:nvPr>
        </p:nvCxnSpPr>
        <p:spPr bwMode="auto">
          <a:xfrm>
            <a:off x="4237038" y="4268788"/>
            <a:ext cx="538162" cy="17462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5550" name="AutoShape 14"/>
          <p:cNvCxnSpPr>
            <a:cxnSpLocks noChangeShapeType="1"/>
            <a:stCxn id="65545" idx="7"/>
            <a:endCxn id="65547" idx="5"/>
          </p:cNvCxnSpPr>
          <p:nvPr>
            <p:custDataLst>
              <p:tags r:id="rId13"/>
            </p:custDataLst>
          </p:nvPr>
        </p:nvCxnSpPr>
        <p:spPr bwMode="auto">
          <a:xfrm flipV="1">
            <a:off x="4541838" y="4325938"/>
            <a:ext cx="406400" cy="263525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5551" name="AutoShape 15"/>
          <p:cNvCxnSpPr>
            <a:cxnSpLocks noChangeShapeType="1"/>
            <a:stCxn id="65546" idx="0"/>
            <a:endCxn id="65545" idx="5"/>
          </p:cNvCxnSpPr>
          <p:nvPr>
            <p:custDataLst>
              <p:tags r:id="rId14"/>
            </p:custDataLst>
          </p:nvPr>
        </p:nvCxnSpPr>
        <p:spPr bwMode="auto">
          <a:xfrm flipH="1" flipV="1">
            <a:off x="4541838" y="4668838"/>
            <a:ext cx="436562" cy="131762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5552" name="AutoShape 16"/>
          <p:cNvCxnSpPr>
            <a:cxnSpLocks noChangeShapeType="1"/>
            <a:stCxn id="65547" idx="6"/>
            <a:endCxn id="65554" idx="2"/>
          </p:cNvCxnSpPr>
          <p:nvPr>
            <p:custDataLst>
              <p:tags r:id="rId15"/>
            </p:custDataLst>
          </p:nvPr>
        </p:nvCxnSpPr>
        <p:spPr bwMode="auto">
          <a:xfrm>
            <a:off x="4978400" y="4286250"/>
            <a:ext cx="914400" cy="57150"/>
          </a:xfrm>
          <a:prstGeom prst="straightConnector1">
            <a:avLst/>
          </a:prstGeom>
          <a:noFill/>
          <a:ln w="31750">
            <a:solidFill>
              <a:srgbClr val="339933"/>
            </a:solidFill>
            <a:round/>
            <a:headEnd/>
            <a:tailEnd/>
          </a:ln>
        </p:spPr>
      </p:cxnSp>
      <p:cxnSp>
        <p:nvCxnSpPr>
          <p:cNvPr id="65553" name="AutoShape 17"/>
          <p:cNvCxnSpPr>
            <a:cxnSpLocks noChangeShapeType="1"/>
            <a:stCxn id="65543" idx="7"/>
            <a:endCxn id="65545" idx="3"/>
          </p:cNvCxnSpPr>
          <p:nvPr>
            <p:custDataLst>
              <p:tags r:id="rId16"/>
            </p:custDataLst>
          </p:nvPr>
        </p:nvCxnSpPr>
        <p:spPr bwMode="auto">
          <a:xfrm flipV="1">
            <a:off x="4033838" y="4668838"/>
            <a:ext cx="365125" cy="263525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sp>
        <p:nvSpPr>
          <p:cNvPr id="65554" name="Oval 18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5892800" y="4286250"/>
            <a:ext cx="203200" cy="1143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55" name="Freeform 19"/>
          <p:cNvSpPr>
            <a:spLocks/>
          </p:cNvSpPr>
          <p:nvPr>
            <p:custDataLst>
              <p:tags r:id="rId18"/>
            </p:custDataLst>
          </p:nvPr>
        </p:nvSpPr>
        <p:spPr bwMode="auto">
          <a:xfrm>
            <a:off x="3035300" y="4048125"/>
            <a:ext cx="2432050" cy="1108075"/>
          </a:xfrm>
          <a:custGeom>
            <a:avLst/>
            <a:gdLst>
              <a:gd name="T0" fmla="*/ 2147483647 w 1149"/>
              <a:gd name="T1" fmla="*/ 2147483647 h 931"/>
              <a:gd name="T2" fmla="*/ 2147483647 w 1149"/>
              <a:gd name="T3" fmla="*/ 2147483647 h 931"/>
              <a:gd name="T4" fmla="*/ 2147483647 w 1149"/>
              <a:gd name="T5" fmla="*/ 2147483647 h 931"/>
              <a:gd name="T6" fmla="*/ 2147483647 w 1149"/>
              <a:gd name="T7" fmla="*/ 2147483647 h 931"/>
              <a:gd name="T8" fmla="*/ 2147483647 w 1149"/>
              <a:gd name="T9" fmla="*/ 2147483647 h 931"/>
              <a:gd name="T10" fmla="*/ 2147483647 w 1149"/>
              <a:gd name="T11" fmla="*/ 2147483647 h 931"/>
              <a:gd name="T12" fmla="*/ 2147483647 w 1149"/>
              <a:gd name="T13" fmla="*/ 2147483647 h 931"/>
              <a:gd name="T14" fmla="*/ 2147483647 w 1149"/>
              <a:gd name="T15" fmla="*/ 2147483647 h 931"/>
              <a:gd name="T16" fmla="*/ 2147483647 w 1149"/>
              <a:gd name="T17" fmla="*/ 2147483647 h 931"/>
              <a:gd name="T18" fmla="*/ 2147483647 w 1149"/>
              <a:gd name="T19" fmla="*/ 2147483647 h 931"/>
              <a:gd name="T20" fmla="*/ 2147483647 w 1149"/>
              <a:gd name="T21" fmla="*/ 2147483647 h 931"/>
              <a:gd name="T22" fmla="*/ 2147483647 w 1149"/>
              <a:gd name="T23" fmla="*/ 2147483647 h 931"/>
              <a:gd name="T24" fmla="*/ 2147483647 w 1149"/>
              <a:gd name="T25" fmla="*/ 2147483647 h 931"/>
              <a:gd name="T26" fmla="*/ 2147483647 w 1149"/>
              <a:gd name="T27" fmla="*/ 2147483647 h 931"/>
              <a:gd name="T28" fmla="*/ 2147483647 w 1149"/>
              <a:gd name="T29" fmla="*/ 2147483647 h 931"/>
              <a:gd name="T30" fmla="*/ 2147483647 w 1149"/>
              <a:gd name="T31" fmla="*/ 2147483647 h 931"/>
              <a:gd name="T32" fmla="*/ 2147483647 w 1149"/>
              <a:gd name="T33" fmla="*/ 2147483647 h 931"/>
              <a:gd name="T34" fmla="*/ 2147483647 w 1149"/>
              <a:gd name="T35" fmla="*/ 2147483647 h 931"/>
              <a:gd name="T36" fmla="*/ 2147483647 w 1149"/>
              <a:gd name="T37" fmla="*/ 2147483647 h 931"/>
              <a:gd name="T38" fmla="*/ 2147483647 w 1149"/>
              <a:gd name="T39" fmla="*/ 2147483647 h 931"/>
              <a:gd name="T40" fmla="*/ 2147483647 w 1149"/>
              <a:gd name="T41" fmla="*/ 2147483647 h 931"/>
              <a:gd name="T42" fmla="*/ 2147483647 w 1149"/>
              <a:gd name="T43" fmla="*/ 2147483647 h 931"/>
              <a:gd name="T44" fmla="*/ 2147483647 w 1149"/>
              <a:gd name="T45" fmla="*/ 2147483647 h 931"/>
              <a:gd name="T46" fmla="*/ 2147483647 w 1149"/>
              <a:gd name="T47" fmla="*/ 2147483647 h 931"/>
              <a:gd name="T48" fmla="*/ 2147483647 w 1149"/>
              <a:gd name="T49" fmla="*/ 2147483647 h 931"/>
              <a:gd name="T50" fmla="*/ 2147483647 w 1149"/>
              <a:gd name="T51" fmla="*/ 2147483647 h 931"/>
              <a:gd name="T52" fmla="*/ 2147483647 w 1149"/>
              <a:gd name="T53" fmla="*/ 2147483647 h 931"/>
              <a:gd name="T54" fmla="*/ 2147483647 w 1149"/>
              <a:gd name="T55" fmla="*/ 2147483647 h 931"/>
              <a:gd name="T56" fmla="*/ 2147483647 w 1149"/>
              <a:gd name="T57" fmla="*/ 2147483647 h 931"/>
              <a:gd name="T58" fmla="*/ 2147483647 w 1149"/>
              <a:gd name="T59" fmla="*/ 2147483647 h 931"/>
              <a:gd name="T60" fmla="*/ 2147483647 w 1149"/>
              <a:gd name="T61" fmla="*/ 2147483647 h 931"/>
              <a:gd name="T62" fmla="*/ 2147483647 w 1149"/>
              <a:gd name="T63" fmla="*/ 2147483647 h 931"/>
              <a:gd name="T64" fmla="*/ 2147483647 w 1149"/>
              <a:gd name="T65" fmla="*/ 2147483647 h 931"/>
              <a:gd name="T66" fmla="*/ 2147483647 w 1149"/>
              <a:gd name="T67" fmla="*/ 2147483647 h 931"/>
              <a:gd name="T68" fmla="*/ 2147483647 w 1149"/>
              <a:gd name="T69" fmla="*/ 2147483647 h 931"/>
              <a:gd name="T70" fmla="*/ 2147483647 w 1149"/>
              <a:gd name="T71" fmla="*/ 2147483647 h 931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w 1149"/>
              <a:gd name="T109" fmla="*/ 0 h 931"/>
              <a:gd name="T110" fmla="*/ 1149 w 1149"/>
              <a:gd name="T111" fmla="*/ 931 h 931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T108" t="T109" r="T110" b="T111"/>
            <a:pathLst>
              <a:path w="1149" h="931">
                <a:moveTo>
                  <a:pt x="433" y="67"/>
                </a:moveTo>
                <a:cubicBezTo>
                  <a:pt x="454" y="0"/>
                  <a:pt x="457" y="26"/>
                  <a:pt x="326" y="45"/>
                </a:cubicBezTo>
                <a:cubicBezTo>
                  <a:pt x="275" y="52"/>
                  <a:pt x="186" y="62"/>
                  <a:pt x="134" y="88"/>
                </a:cubicBezTo>
                <a:cubicBezTo>
                  <a:pt x="93" y="109"/>
                  <a:pt x="66" y="148"/>
                  <a:pt x="27" y="173"/>
                </a:cubicBezTo>
                <a:cubicBezTo>
                  <a:pt x="2" y="250"/>
                  <a:pt x="0" y="222"/>
                  <a:pt x="17" y="301"/>
                </a:cubicBezTo>
                <a:cubicBezTo>
                  <a:pt x="19" y="312"/>
                  <a:pt x="18" y="326"/>
                  <a:pt x="27" y="333"/>
                </a:cubicBezTo>
                <a:cubicBezTo>
                  <a:pt x="45" y="346"/>
                  <a:pt x="70" y="348"/>
                  <a:pt x="91" y="355"/>
                </a:cubicBezTo>
                <a:cubicBezTo>
                  <a:pt x="102" y="359"/>
                  <a:pt x="123" y="365"/>
                  <a:pt x="123" y="365"/>
                </a:cubicBezTo>
                <a:cubicBezTo>
                  <a:pt x="346" y="357"/>
                  <a:pt x="337" y="369"/>
                  <a:pt x="475" y="333"/>
                </a:cubicBezTo>
                <a:cubicBezTo>
                  <a:pt x="525" y="337"/>
                  <a:pt x="578" y="326"/>
                  <a:pt x="625" y="344"/>
                </a:cubicBezTo>
                <a:cubicBezTo>
                  <a:pt x="639" y="349"/>
                  <a:pt x="618" y="373"/>
                  <a:pt x="614" y="387"/>
                </a:cubicBezTo>
                <a:cubicBezTo>
                  <a:pt x="602" y="429"/>
                  <a:pt x="611" y="416"/>
                  <a:pt x="571" y="429"/>
                </a:cubicBezTo>
                <a:cubicBezTo>
                  <a:pt x="508" y="495"/>
                  <a:pt x="398" y="522"/>
                  <a:pt x="347" y="600"/>
                </a:cubicBezTo>
                <a:cubicBezTo>
                  <a:pt x="328" y="629"/>
                  <a:pt x="308" y="664"/>
                  <a:pt x="294" y="696"/>
                </a:cubicBezTo>
                <a:cubicBezTo>
                  <a:pt x="285" y="717"/>
                  <a:pt x="273" y="760"/>
                  <a:pt x="273" y="760"/>
                </a:cubicBezTo>
                <a:cubicBezTo>
                  <a:pt x="282" y="881"/>
                  <a:pt x="251" y="906"/>
                  <a:pt x="347" y="931"/>
                </a:cubicBezTo>
                <a:cubicBezTo>
                  <a:pt x="444" y="906"/>
                  <a:pt x="405" y="918"/>
                  <a:pt x="465" y="899"/>
                </a:cubicBezTo>
                <a:cubicBezTo>
                  <a:pt x="504" y="858"/>
                  <a:pt x="489" y="849"/>
                  <a:pt x="550" y="835"/>
                </a:cubicBezTo>
                <a:cubicBezTo>
                  <a:pt x="583" y="802"/>
                  <a:pt x="608" y="764"/>
                  <a:pt x="646" y="739"/>
                </a:cubicBezTo>
                <a:cubicBezTo>
                  <a:pt x="650" y="728"/>
                  <a:pt x="649" y="715"/>
                  <a:pt x="657" y="707"/>
                </a:cubicBezTo>
                <a:cubicBezTo>
                  <a:pt x="687" y="677"/>
                  <a:pt x="729" y="712"/>
                  <a:pt x="753" y="728"/>
                </a:cubicBezTo>
                <a:cubicBezTo>
                  <a:pt x="818" y="827"/>
                  <a:pt x="905" y="844"/>
                  <a:pt x="1009" y="877"/>
                </a:cubicBezTo>
                <a:cubicBezTo>
                  <a:pt x="1123" y="840"/>
                  <a:pt x="1047" y="884"/>
                  <a:pt x="1083" y="824"/>
                </a:cubicBezTo>
                <a:cubicBezTo>
                  <a:pt x="1088" y="815"/>
                  <a:pt x="1098" y="810"/>
                  <a:pt x="1105" y="803"/>
                </a:cubicBezTo>
                <a:cubicBezTo>
                  <a:pt x="1122" y="728"/>
                  <a:pt x="1134" y="643"/>
                  <a:pt x="1083" y="579"/>
                </a:cubicBezTo>
                <a:cubicBezTo>
                  <a:pt x="1051" y="539"/>
                  <a:pt x="1014" y="531"/>
                  <a:pt x="966" y="515"/>
                </a:cubicBezTo>
                <a:cubicBezTo>
                  <a:pt x="955" y="511"/>
                  <a:pt x="934" y="504"/>
                  <a:pt x="934" y="504"/>
                </a:cubicBezTo>
                <a:cubicBezTo>
                  <a:pt x="899" y="451"/>
                  <a:pt x="915" y="409"/>
                  <a:pt x="966" y="376"/>
                </a:cubicBezTo>
                <a:cubicBezTo>
                  <a:pt x="990" y="340"/>
                  <a:pt x="1000" y="326"/>
                  <a:pt x="1041" y="312"/>
                </a:cubicBezTo>
                <a:cubicBezTo>
                  <a:pt x="1063" y="279"/>
                  <a:pt x="1088" y="265"/>
                  <a:pt x="1115" y="237"/>
                </a:cubicBezTo>
                <a:cubicBezTo>
                  <a:pt x="1132" y="187"/>
                  <a:pt x="1149" y="177"/>
                  <a:pt x="1126" y="131"/>
                </a:cubicBezTo>
                <a:cubicBezTo>
                  <a:pt x="1103" y="84"/>
                  <a:pt x="978" y="73"/>
                  <a:pt x="934" y="67"/>
                </a:cubicBezTo>
                <a:cubicBezTo>
                  <a:pt x="902" y="63"/>
                  <a:pt x="870" y="59"/>
                  <a:pt x="838" y="56"/>
                </a:cubicBezTo>
                <a:cubicBezTo>
                  <a:pt x="788" y="52"/>
                  <a:pt x="739" y="49"/>
                  <a:pt x="689" y="45"/>
                </a:cubicBezTo>
                <a:cubicBezTo>
                  <a:pt x="628" y="35"/>
                  <a:pt x="568" y="23"/>
                  <a:pt x="507" y="13"/>
                </a:cubicBezTo>
                <a:cubicBezTo>
                  <a:pt x="467" y="19"/>
                  <a:pt x="378" y="12"/>
                  <a:pt x="433" y="67"/>
                </a:cubicBezTo>
                <a:close/>
              </a:path>
            </a:pathLst>
          </a:custGeom>
          <a:noFill/>
          <a:ln w="317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5556" name="Text Box 20"/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5892800" y="394335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solidFill>
                  <a:srgbClr val="339933"/>
                </a:solidFill>
                <a:latin typeface="Times New Roman" pitchFamily="18" charset="0"/>
              </a:rPr>
              <a:t>v</a:t>
            </a:r>
          </a:p>
        </p:txBody>
      </p:sp>
      <p:sp>
        <p:nvSpPr>
          <p:cNvPr id="65557" name="Text Box 21"/>
          <p:cNvSpPr txBox="1"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6176963" y="5575300"/>
            <a:ext cx="1076325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  <a:latin typeface="Times New Roman" pitchFamily="18" charset="0"/>
              </a:rPr>
              <a:t>known</a:t>
            </a:r>
          </a:p>
        </p:txBody>
      </p:sp>
      <p:sp>
        <p:nvSpPr>
          <p:cNvPr id="65558" name="Line 22"/>
          <p:cNvSpPr>
            <a:spLocks noChangeShapeType="1"/>
          </p:cNvSpPr>
          <p:nvPr>
            <p:custDataLst>
              <p:tags r:id="rId21"/>
            </p:custDataLst>
          </p:nvPr>
        </p:nvSpPr>
        <p:spPr bwMode="auto">
          <a:xfrm flipH="1" flipV="1">
            <a:off x="5384800" y="5086350"/>
            <a:ext cx="812800" cy="5715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466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/>
              <a:t>Prim’s Algorithm for MST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/>
              <a:t>Pick one node as the root,</a:t>
            </a:r>
          </a:p>
          <a:p>
            <a:pPr eaLnBrk="1" hangingPunct="1"/>
            <a:r>
              <a:rPr lang="en-US"/>
              <a:t>Incrementally add edges that connect a “new” vertex to the tree.</a:t>
            </a:r>
          </a:p>
          <a:p>
            <a:pPr eaLnBrk="1" hangingPunct="1"/>
            <a:r>
              <a:rPr lang="en-US"/>
              <a:t>Pick the edge (u,v) where:</a:t>
            </a:r>
          </a:p>
          <a:p>
            <a:pPr lvl="1" eaLnBrk="1" hangingPunct="1"/>
            <a:r>
              <a:rPr lang="en-US"/>
              <a:t>u is in the tree, v is not AND </a:t>
            </a:r>
          </a:p>
          <a:p>
            <a:pPr lvl="1" eaLnBrk="1" hangingPunct="1"/>
            <a:r>
              <a:rPr lang="en-US"/>
              <a:t>where the edge weight is the smallest of all edges (where u is in the tree and v is not).</a:t>
            </a:r>
          </a:p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1741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 Placeholder 4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 idx="4294967295"/>
            <p:custDataLst>
              <p:tags r:id="rId1"/>
            </p:custDataLst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algn="l" eaLnBrk="1" hangingPunct="1"/>
            <a:r>
              <a:rPr lang="en-US"/>
              <a:t>MST</a:t>
            </a:r>
          </a:p>
        </p:txBody>
      </p:sp>
      <p:sp>
        <p:nvSpPr>
          <p:cNvPr id="67587" name="Oval 3"/>
          <p:cNvSpPr>
            <a:spLocks noChangeAspect="1" noChangeArrowheads="1"/>
          </p:cNvSpPr>
          <p:nvPr>
            <p:custDataLst>
              <p:tags r:id="rId2"/>
            </p:custDataLst>
          </p:nvPr>
        </p:nvSpPr>
        <p:spPr bwMode="auto">
          <a:xfrm>
            <a:off x="2586038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4</a:t>
            </a:r>
          </a:p>
        </p:txBody>
      </p:sp>
      <p:sp>
        <p:nvSpPr>
          <p:cNvPr id="67588" name="Oval 4"/>
          <p:cNvSpPr>
            <a:spLocks noChangeAspect="1" noChangeArrowheads="1"/>
          </p:cNvSpPr>
          <p:nvPr>
            <p:custDataLst>
              <p:tags r:id="rId3"/>
            </p:custDataLst>
          </p:nvPr>
        </p:nvSpPr>
        <p:spPr bwMode="auto">
          <a:xfrm>
            <a:off x="3429000" y="4379913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7</a:t>
            </a:r>
          </a:p>
        </p:txBody>
      </p:sp>
      <p:sp>
        <p:nvSpPr>
          <p:cNvPr id="67589" name="Oval 5"/>
          <p:cNvSpPr>
            <a:spLocks noChangeAspect="1" noChangeArrowheads="1"/>
          </p:cNvSpPr>
          <p:nvPr>
            <p:custDataLst>
              <p:tags r:id="rId4"/>
            </p:custDataLst>
          </p:nvPr>
        </p:nvSpPr>
        <p:spPr bwMode="auto">
          <a:xfrm>
            <a:off x="3903663" y="1570038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2</a:t>
            </a:r>
          </a:p>
        </p:txBody>
      </p:sp>
      <p:sp>
        <p:nvSpPr>
          <p:cNvPr id="67590" name="Oval 6"/>
          <p:cNvSpPr>
            <a:spLocks noChangeAspect="1" noChangeArrowheads="1"/>
          </p:cNvSpPr>
          <p:nvPr>
            <p:custDataLst>
              <p:tags r:id="rId5"/>
            </p:custDataLst>
          </p:nvPr>
        </p:nvSpPr>
        <p:spPr bwMode="auto">
          <a:xfrm>
            <a:off x="304800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3</a:t>
            </a:r>
          </a:p>
        </p:txBody>
      </p:sp>
      <p:sp>
        <p:nvSpPr>
          <p:cNvPr id="67591" name="Oval 7"/>
          <p:cNvSpPr>
            <a:spLocks noChangeAspect="1" noChangeArrowheads="1"/>
          </p:cNvSpPr>
          <p:nvPr>
            <p:custDataLst>
              <p:tags r:id="rId6"/>
            </p:custDataLst>
          </p:nvPr>
        </p:nvSpPr>
        <p:spPr bwMode="auto">
          <a:xfrm>
            <a:off x="4518025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5</a:t>
            </a:r>
          </a:p>
        </p:txBody>
      </p:sp>
      <p:cxnSp>
        <p:nvCxnSpPr>
          <p:cNvPr id="67592" name="AutoShape 8"/>
          <p:cNvCxnSpPr>
            <a:cxnSpLocks noChangeShapeType="1"/>
            <a:stCxn id="67603" idx="5"/>
            <a:endCxn id="67587" idx="1"/>
          </p:cNvCxnSpPr>
          <p:nvPr>
            <p:custDataLst>
              <p:tags r:id="rId7"/>
            </p:custDataLst>
          </p:nvPr>
        </p:nvCxnSpPr>
        <p:spPr bwMode="auto">
          <a:xfrm>
            <a:off x="928688" y="2098675"/>
            <a:ext cx="1735137" cy="7112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3" name="AutoShape 9"/>
          <p:cNvCxnSpPr>
            <a:cxnSpLocks noChangeShapeType="1"/>
            <a:stCxn id="67587" idx="5"/>
            <a:endCxn id="67588" idx="2"/>
          </p:cNvCxnSpPr>
          <p:nvPr>
            <p:custDataLst>
              <p:tags r:id="rId8"/>
            </p:custDataLst>
          </p:nvPr>
        </p:nvCxnSpPr>
        <p:spPr bwMode="auto">
          <a:xfrm>
            <a:off x="3035300" y="3198813"/>
            <a:ext cx="374650" cy="143033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4" name="AutoShape 10"/>
          <p:cNvCxnSpPr>
            <a:cxnSpLocks noChangeShapeType="1"/>
            <a:stCxn id="67587" idx="6"/>
            <a:endCxn id="67591" idx="2"/>
          </p:cNvCxnSpPr>
          <p:nvPr>
            <p:custDataLst>
              <p:tags r:id="rId9"/>
            </p:custDataLst>
          </p:nvPr>
        </p:nvCxnSpPr>
        <p:spPr bwMode="auto">
          <a:xfrm>
            <a:off x="3132138" y="3005138"/>
            <a:ext cx="1366837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5" name="AutoShape 11"/>
          <p:cNvCxnSpPr>
            <a:cxnSpLocks noChangeShapeType="1"/>
            <a:stCxn id="67598" idx="6"/>
            <a:endCxn id="67588" idx="2"/>
          </p:cNvCxnSpPr>
          <p:nvPr>
            <p:custDataLst>
              <p:tags r:id="rId10"/>
            </p:custDataLst>
          </p:nvPr>
        </p:nvCxnSpPr>
        <p:spPr bwMode="auto">
          <a:xfrm>
            <a:off x="2166938" y="4629150"/>
            <a:ext cx="1243012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6" name="AutoShape 12"/>
          <p:cNvCxnSpPr>
            <a:cxnSpLocks noChangeShapeType="1"/>
            <a:stCxn id="67603" idx="4"/>
            <a:endCxn id="67590" idx="0"/>
          </p:cNvCxnSpPr>
          <p:nvPr>
            <p:custDataLst>
              <p:tags r:id="rId11"/>
            </p:custDataLst>
          </p:nvPr>
        </p:nvCxnSpPr>
        <p:spPr bwMode="auto">
          <a:xfrm flipH="1">
            <a:off x="568325" y="2171700"/>
            <a:ext cx="174625" cy="5651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7" name="AutoShape 13"/>
          <p:cNvCxnSpPr>
            <a:cxnSpLocks noChangeShapeType="1"/>
            <a:stCxn id="67590" idx="5"/>
            <a:endCxn id="67598" idx="1"/>
          </p:cNvCxnSpPr>
          <p:nvPr>
            <p:custDataLst>
              <p:tags r:id="rId12"/>
            </p:custDataLst>
          </p:nvPr>
        </p:nvCxnSpPr>
        <p:spPr bwMode="auto">
          <a:xfrm>
            <a:off x="754063" y="3198813"/>
            <a:ext cx="944562" cy="12350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598" name="Oval 14"/>
          <p:cNvSpPr>
            <a:spLocks noChangeAspect="1" noChangeArrowheads="1"/>
          </p:cNvSpPr>
          <p:nvPr>
            <p:custDataLst>
              <p:tags r:id="rId13"/>
            </p:custDataLst>
          </p:nvPr>
        </p:nvSpPr>
        <p:spPr bwMode="auto">
          <a:xfrm>
            <a:off x="1620838" y="4379913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6</a:t>
            </a:r>
          </a:p>
        </p:txBody>
      </p:sp>
      <p:cxnSp>
        <p:nvCxnSpPr>
          <p:cNvPr id="67599" name="AutoShape 15"/>
          <p:cNvCxnSpPr>
            <a:cxnSpLocks noChangeShapeType="1"/>
            <a:stCxn id="67587" idx="3"/>
            <a:endCxn id="67598" idx="0"/>
          </p:cNvCxnSpPr>
          <p:nvPr>
            <p:custDataLst>
              <p:tags r:id="rId14"/>
            </p:custDataLst>
          </p:nvPr>
        </p:nvCxnSpPr>
        <p:spPr bwMode="auto">
          <a:xfrm flipH="1">
            <a:off x="1884363" y="3198813"/>
            <a:ext cx="779462" cy="11620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0" name="AutoShape 16"/>
          <p:cNvCxnSpPr>
            <a:cxnSpLocks noChangeShapeType="1"/>
            <a:stCxn id="67591" idx="0"/>
            <a:endCxn id="67589" idx="5"/>
          </p:cNvCxnSpPr>
          <p:nvPr>
            <p:custDataLst>
              <p:tags r:id="rId15"/>
            </p:custDataLst>
          </p:nvPr>
        </p:nvCxnSpPr>
        <p:spPr bwMode="auto">
          <a:xfrm flipH="1" flipV="1">
            <a:off x="4352925" y="2012950"/>
            <a:ext cx="428625" cy="7239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1" name="AutoShape 17"/>
          <p:cNvCxnSpPr>
            <a:cxnSpLocks noChangeShapeType="1"/>
            <a:stCxn id="67590" idx="6"/>
            <a:endCxn id="67587" idx="2"/>
          </p:cNvCxnSpPr>
          <p:nvPr>
            <p:custDataLst>
              <p:tags r:id="rId16"/>
            </p:custDataLst>
          </p:nvPr>
        </p:nvCxnSpPr>
        <p:spPr bwMode="auto">
          <a:xfrm>
            <a:off x="850900" y="3005138"/>
            <a:ext cx="1716088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2" name="AutoShape 18"/>
          <p:cNvCxnSpPr>
            <a:cxnSpLocks noChangeShapeType="1"/>
            <a:stCxn id="67589" idx="2"/>
            <a:endCxn id="67603" idx="6"/>
          </p:cNvCxnSpPr>
          <p:nvPr>
            <p:custDataLst>
              <p:tags r:id="rId17"/>
            </p:custDataLst>
          </p:nvPr>
        </p:nvCxnSpPr>
        <p:spPr bwMode="auto">
          <a:xfrm flipH="1">
            <a:off x="1025525" y="1819275"/>
            <a:ext cx="2859088" cy="8731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603" name="Oval 19"/>
          <p:cNvSpPr>
            <a:spLocks noChangeAspect="1" noChangeArrowheads="1"/>
          </p:cNvSpPr>
          <p:nvPr>
            <p:custDataLst>
              <p:tags r:id="rId18"/>
            </p:custDataLst>
          </p:nvPr>
        </p:nvSpPr>
        <p:spPr bwMode="auto">
          <a:xfrm>
            <a:off x="479425" y="1658938"/>
            <a:ext cx="527050" cy="493712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1</a:t>
            </a:r>
          </a:p>
        </p:txBody>
      </p:sp>
      <p:cxnSp>
        <p:nvCxnSpPr>
          <p:cNvPr id="67604" name="AutoShape 20"/>
          <p:cNvCxnSpPr>
            <a:cxnSpLocks noChangeShapeType="1"/>
            <a:stCxn id="67587" idx="7"/>
            <a:endCxn id="67589" idx="3"/>
          </p:cNvCxnSpPr>
          <p:nvPr>
            <p:custDataLst>
              <p:tags r:id="rId19"/>
            </p:custDataLst>
          </p:nvPr>
        </p:nvCxnSpPr>
        <p:spPr bwMode="auto">
          <a:xfrm flipV="1">
            <a:off x="3035300" y="2012950"/>
            <a:ext cx="946150" cy="7969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5" name="AutoShape 21"/>
          <p:cNvCxnSpPr>
            <a:cxnSpLocks noChangeShapeType="1"/>
            <a:stCxn id="67588" idx="0"/>
            <a:endCxn id="67591" idx="4"/>
          </p:cNvCxnSpPr>
          <p:nvPr>
            <p:custDataLst>
              <p:tags r:id="rId20"/>
            </p:custDataLst>
          </p:nvPr>
        </p:nvCxnSpPr>
        <p:spPr bwMode="auto">
          <a:xfrm flipV="1">
            <a:off x="3692525" y="3271838"/>
            <a:ext cx="1089025" cy="10890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606" name="Text Box 23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1358900" y="26304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2</a:t>
            </a:r>
          </a:p>
        </p:txBody>
      </p:sp>
      <p:sp>
        <p:nvSpPr>
          <p:cNvPr id="67607" name="Text Box 24"/>
          <p:cNvSpPr txBox="1"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2411413" y="14890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2</a:t>
            </a:r>
          </a:p>
        </p:txBody>
      </p:sp>
      <p:sp>
        <p:nvSpPr>
          <p:cNvPr id="67608" name="Text Box 25"/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742950" y="342106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5</a:t>
            </a:r>
          </a:p>
        </p:txBody>
      </p:sp>
      <p:sp>
        <p:nvSpPr>
          <p:cNvPr id="67609" name="Text Box 26"/>
          <p:cNvSpPr txBox="1"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304800" y="219075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4</a:t>
            </a:r>
          </a:p>
        </p:txBody>
      </p:sp>
      <p:sp>
        <p:nvSpPr>
          <p:cNvPr id="67610" name="Text Box 27"/>
          <p:cNvSpPr txBox="1"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3640138" y="26304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7</a:t>
            </a:r>
          </a:p>
        </p:txBody>
      </p:sp>
      <p:sp>
        <p:nvSpPr>
          <p:cNvPr id="67611" name="Text Box 28"/>
          <p:cNvSpPr txBox="1"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1797050" y="21478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</a:t>
            </a:r>
          </a:p>
        </p:txBody>
      </p:sp>
      <p:sp>
        <p:nvSpPr>
          <p:cNvPr id="67612" name="Text Box 29"/>
          <p:cNvSpPr txBox="1"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4605338" y="2147888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10</a:t>
            </a:r>
          </a:p>
        </p:txBody>
      </p:sp>
      <p:sp>
        <p:nvSpPr>
          <p:cNvPr id="67613" name="Text Box 30"/>
          <p:cNvSpPr txBox="1"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3124200" y="34290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4</a:t>
            </a:r>
          </a:p>
        </p:txBody>
      </p:sp>
      <p:sp>
        <p:nvSpPr>
          <p:cNvPr id="67614" name="Text Box 31"/>
          <p:cNvSpPr txBox="1"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4235450" y="36576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6</a:t>
            </a:r>
          </a:p>
        </p:txBody>
      </p:sp>
      <p:sp>
        <p:nvSpPr>
          <p:cNvPr id="67615" name="Text Box 32"/>
          <p:cNvSpPr txBox="1"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3113088" y="210343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3</a:t>
            </a:r>
          </a:p>
        </p:txBody>
      </p:sp>
      <p:sp>
        <p:nvSpPr>
          <p:cNvPr id="67616" name="Text Box 33"/>
          <p:cNvSpPr txBox="1"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1884363" y="337661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8</a:t>
            </a:r>
          </a:p>
        </p:txBody>
      </p:sp>
      <p:sp>
        <p:nvSpPr>
          <p:cNvPr id="67617" name="Text Box 34"/>
          <p:cNvSpPr txBox="1"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2938463" y="42545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650832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 Placeholder 4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 idx="4294967295"/>
            <p:custDataLst>
              <p:tags r:id="rId1"/>
            </p:custDataLst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algn="l" eaLnBrk="1" hangingPunct="1"/>
            <a:r>
              <a:rPr lang="en-US"/>
              <a:t>MST</a:t>
            </a:r>
          </a:p>
        </p:txBody>
      </p:sp>
      <p:sp>
        <p:nvSpPr>
          <p:cNvPr id="67587" name="Oval 3"/>
          <p:cNvSpPr>
            <a:spLocks noChangeAspect="1" noChangeArrowheads="1"/>
          </p:cNvSpPr>
          <p:nvPr>
            <p:custDataLst>
              <p:tags r:id="rId2"/>
            </p:custDataLst>
          </p:nvPr>
        </p:nvSpPr>
        <p:spPr bwMode="auto">
          <a:xfrm>
            <a:off x="2586038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4</a:t>
            </a:r>
          </a:p>
        </p:txBody>
      </p:sp>
      <p:sp>
        <p:nvSpPr>
          <p:cNvPr id="67588" name="Oval 4"/>
          <p:cNvSpPr>
            <a:spLocks noChangeAspect="1" noChangeArrowheads="1"/>
          </p:cNvSpPr>
          <p:nvPr>
            <p:custDataLst>
              <p:tags r:id="rId3"/>
            </p:custDataLst>
          </p:nvPr>
        </p:nvSpPr>
        <p:spPr bwMode="auto">
          <a:xfrm>
            <a:off x="3429000" y="4379913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7</a:t>
            </a:r>
          </a:p>
        </p:txBody>
      </p:sp>
      <p:sp>
        <p:nvSpPr>
          <p:cNvPr id="67589" name="Oval 5"/>
          <p:cNvSpPr>
            <a:spLocks noChangeAspect="1" noChangeArrowheads="1"/>
          </p:cNvSpPr>
          <p:nvPr>
            <p:custDataLst>
              <p:tags r:id="rId4"/>
            </p:custDataLst>
          </p:nvPr>
        </p:nvSpPr>
        <p:spPr bwMode="auto">
          <a:xfrm>
            <a:off x="3903663" y="1570038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2</a:t>
            </a:r>
          </a:p>
        </p:txBody>
      </p:sp>
      <p:sp>
        <p:nvSpPr>
          <p:cNvPr id="67590" name="Oval 6"/>
          <p:cNvSpPr>
            <a:spLocks noChangeAspect="1" noChangeArrowheads="1"/>
          </p:cNvSpPr>
          <p:nvPr>
            <p:custDataLst>
              <p:tags r:id="rId5"/>
            </p:custDataLst>
          </p:nvPr>
        </p:nvSpPr>
        <p:spPr bwMode="auto">
          <a:xfrm>
            <a:off x="304800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3</a:t>
            </a:r>
          </a:p>
        </p:txBody>
      </p:sp>
      <p:sp>
        <p:nvSpPr>
          <p:cNvPr id="67591" name="Oval 7"/>
          <p:cNvSpPr>
            <a:spLocks noChangeAspect="1" noChangeArrowheads="1"/>
          </p:cNvSpPr>
          <p:nvPr>
            <p:custDataLst>
              <p:tags r:id="rId6"/>
            </p:custDataLst>
          </p:nvPr>
        </p:nvSpPr>
        <p:spPr bwMode="auto">
          <a:xfrm>
            <a:off x="4518025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5</a:t>
            </a:r>
          </a:p>
        </p:txBody>
      </p:sp>
      <p:cxnSp>
        <p:nvCxnSpPr>
          <p:cNvPr id="67592" name="AutoShape 8"/>
          <p:cNvCxnSpPr>
            <a:cxnSpLocks noChangeShapeType="1"/>
            <a:stCxn id="67603" idx="5"/>
            <a:endCxn id="67587" idx="1"/>
          </p:cNvCxnSpPr>
          <p:nvPr>
            <p:custDataLst>
              <p:tags r:id="rId7"/>
            </p:custDataLst>
          </p:nvPr>
        </p:nvCxnSpPr>
        <p:spPr bwMode="auto">
          <a:xfrm>
            <a:off x="928688" y="2098675"/>
            <a:ext cx="1735137" cy="7112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3" name="AutoShape 9"/>
          <p:cNvCxnSpPr>
            <a:cxnSpLocks noChangeShapeType="1"/>
            <a:stCxn id="67587" idx="5"/>
            <a:endCxn id="67588" idx="2"/>
          </p:cNvCxnSpPr>
          <p:nvPr>
            <p:custDataLst>
              <p:tags r:id="rId8"/>
            </p:custDataLst>
          </p:nvPr>
        </p:nvCxnSpPr>
        <p:spPr bwMode="auto">
          <a:xfrm>
            <a:off x="3035300" y="3198813"/>
            <a:ext cx="374650" cy="143033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4" name="AutoShape 10"/>
          <p:cNvCxnSpPr>
            <a:cxnSpLocks noChangeShapeType="1"/>
            <a:stCxn id="67587" idx="6"/>
            <a:endCxn id="67591" idx="2"/>
          </p:cNvCxnSpPr>
          <p:nvPr>
            <p:custDataLst>
              <p:tags r:id="rId9"/>
            </p:custDataLst>
          </p:nvPr>
        </p:nvCxnSpPr>
        <p:spPr bwMode="auto">
          <a:xfrm>
            <a:off x="3132138" y="3005138"/>
            <a:ext cx="1366837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5" name="AutoShape 11"/>
          <p:cNvCxnSpPr>
            <a:cxnSpLocks noChangeShapeType="1"/>
            <a:stCxn id="67598" idx="6"/>
            <a:endCxn id="67588" idx="2"/>
          </p:cNvCxnSpPr>
          <p:nvPr>
            <p:custDataLst>
              <p:tags r:id="rId10"/>
            </p:custDataLst>
          </p:nvPr>
        </p:nvCxnSpPr>
        <p:spPr bwMode="auto">
          <a:xfrm>
            <a:off x="2166938" y="4629150"/>
            <a:ext cx="1243012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6" name="AutoShape 12"/>
          <p:cNvCxnSpPr>
            <a:cxnSpLocks noChangeShapeType="1"/>
            <a:stCxn id="67603" idx="4"/>
            <a:endCxn id="67590" idx="0"/>
          </p:cNvCxnSpPr>
          <p:nvPr>
            <p:custDataLst>
              <p:tags r:id="rId11"/>
            </p:custDataLst>
          </p:nvPr>
        </p:nvCxnSpPr>
        <p:spPr bwMode="auto">
          <a:xfrm flipH="1">
            <a:off x="568325" y="2171700"/>
            <a:ext cx="174625" cy="5651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7" name="AutoShape 13"/>
          <p:cNvCxnSpPr>
            <a:cxnSpLocks noChangeShapeType="1"/>
            <a:stCxn id="67590" idx="5"/>
            <a:endCxn id="67598" idx="1"/>
          </p:cNvCxnSpPr>
          <p:nvPr>
            <p:custDataLst>
              <p:tags r:id="rId12"/>
            </p:custDataLst>
          </p:nvPr>
        </p:nvCxnSpPr>
        <p:spPr bwMode="auto">
          <a:xfrm>
            <a:off x="754063" y="3198813"/>
            <a:ext cx="944562" cy="12350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598" name="Oval 14"/>
          <p:cNvSpPr>
            <a:spLocks noChangeAspect="1" noChangeArrowheads="1"/>
          </p:cNvSpPr>
          <p:nvPr>
            <p:custDataLst>
              <p:tags r:id="rId13"/>
            </p:custDataLst>
          </p:nvPr>
        </p:nvSpPr>
        <p:spPr bwMode="auto">
          <a:xfrm>
            <a:off x="1620838" y="4379913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6</a:t>
            </a:r>
          </a:p>
        </p:txBody>
      </p:sp>
      <p:cxnSp>
        <p:nvCxnSpPr>
          <p:cNvPr id="67599" name="AutoShape 15"/>
          <p:cNvCxnSpPr>
            <a:cxnSpLocks noChangeShapeType="1"/>
            <a:stCxn id="67587" idx="3"/>
            <a:endCxn id="67598" idx="0"/>
          </p:cNvCxnSpPr>
          <p:nvPr>
            <p:custDataLst>
              <p:tags r:id="rId14"/>
            </p:custDataLst>
          </p:nvPr>
        </p:nvCxnSpPr>
        <p:spPr bwMode="auto">
          <a:xfrm flipH="1">
            <a:off x="1884363" y="3198813"/>
            <a:ext cx="779462" cy="11620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0" name="AutoShape 16"/>
          <p:cNvCxnSpPr>
            <a:cxnSpLocks noChangeShapeType="1"/>
            <a:stCxn id="67591" idx="0"/>
            <a:endCxn id="67589" idx="5"/>
          </p:cNvCxnSpPr>
          <p:nvPr>
            <p:custDataLst>
              <p:tags r:id="rId15"/>
            </p:custDataLst>
          </p:nvPr>
        </p:nvCxnSpPr>
        <p:spPr bwMode="auto">
          <a:xfrm flipH="1" flipV="1">
            <a:off x="4352925" y="2012950"/>
            <a:ext cx="428625" cy="7239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1" name="AutoShape 17"/>
          <p:cNvCxnSpPr>
            <a:cxnSpLocks noChangeShapeType="1"/>
            <a:stCxn id="67590" idx="6"/>
            <a:endCxn id="67587" idx="2"/>
          </p:cNvCxnSpPr>
          <p:nvPr>
            <p:custDataLst>
              <p:tags r:id="rId16"/>
            </p:custDataLst>
          </p:nvPr>
        </p:nvCxnSpPr>
        <p:spPr bwMode="auto">
          <a:xfrm>
            <a:off x="850900" y="3005138"/>
            <a:ext cx="1716088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2" name="AutoShape 18"/>
          <p:cNvCxnSpPr>
            <a:cxnSpLocks noChangeShapeType="1"/>
            <a:stCxn id="67589" idx="2"/>
            <a:endCxn id="67603" idx="6"/>
          </p:cNvCxnSpPr>
          <p:nvPr>
            <p:custDataLst>
              <p:tags r:id="rId17"/>
            </p:custDataLst>
          </p:nvPr>
        </p:nvCxnSpPr>
        <p:spPr bwMode="auto">
          <a:xfrm flipH="1">
            <a:off x="1025525" y="1819275"/>
            <a:ext cx="2859088" cy="8731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603" name="Oval 19"/>
          <p:cNvSpPr>
            <a:spLocks noChangeAspect="1" noChangeArrowheads="1"/>
          </p:cNvSpPr>
          <p:nvPr>
            <p:custDataLst>
              <p:tags r:id="rId18"/>
            </p:custDataLst>
          </p:nvPr>
        </p:nvSpPr>
        <p:spPr bwMode="auto">
          <a:xfrm>
            <a:off x="479425" y="1658938"/>
            <a:ext cx="527050" cy="493712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1</a:t>
            </a:r>
          </a:p>
        </p:txBody>
      </p:sp>
      <p:cxnSp>
        <p:nvCxnSpPr>
          <p:cNvPr id="67604" name="AutoShape 20"/>
          <p:cNvCxnSpPr>
            <a:cxnSpLocks noChangeShapeType="1"/>
            <a:stCxn id="67587" idx="7"/>
            <a:endCxn id="67589" idx="3"/>
          </p:cNvCxnSpPr>
          <p:nvPr>
            <p:custDataLst>
              <p:tags r:id="rId19"/>
            </p:custDataLst>
          </p:nvPr>
        </p:nvCxnSpPr>
        <p:spPr bwMode="auto">
          <a:xfrm flipV="1">
            <a:off x="3035300" y="2012950"/>
            <a:ext cx="946150" cy="7969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5" name="AutoShape 21"/>
          <p:cNvCxnSpPr>
            <a:cxnSpLocks noChangeShapeType="1"/>
            <a:stCxn id="67588" idx="0"/>
            <a:endCxn id="67591" idx="4"/>
          </p:cNvCxnSpPr>
          <p:nvPr>
            <p:custDataLst>
              <p:tags r:id="rId20"/>
            </p:custDataLst>
          </p:nvPr>
        </p:nvCxnSpPr>
        <p:spPr bwMode="auto">
          <a:xfrm flipV="1">
            <a:off x="3692525" y="3271838"/>
            <a:ext cx="1089025" cy="10890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606" name="Text Box 23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1358900" y="26304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2</a:t>
            </a:r>
          </a:p>
        </p:txBody>
      </p:sp>
      <p:sp>
        <p:nvSpPr>
          <p:cNvPr id="67607" name="Text Box 24"/>
          <p:cNvSpPr txBox="1"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2411413" y="14890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2</a:t>
            </a:r>
          </a:p>
        </p:txBody>
      </p:sp>
      <p:sp>
        <p:nvSpPr>
          <p:cNvPr id="67608" name="Text Box 25"/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742950" y="342106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5</a:t>
            </a:r>
          </a:p>
        </p:txBody>
      </p:sp>
      <p:sp>
        <p:nvSpPr>
          <p:cNvPr id="67609" name="Text Box 26"/>
          <p:cNvSpPr txBox="1"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304800" y="219075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4</a:t>
            </a:r>
          </a:p>
        </p:txBody>
      </p:sp>
      <p:sp>
        <p:nvSpPr>
          <p:cNvPr id="67610" name="Text Box 27"/>
          <p:cNvSpPr txBox="1"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3640138" y="26304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7</a:t>
            </a:r>
          </a:p>
        </p:txBody>
      </p:sp>
      <p:sp>
        <p:nvSpPr>
          <p:cNvPr id="67611" name="Text Box 28"/>
          <p:cNvSpPr txBox="1"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1797050" y="21478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</a:t>
            </a:r>
          </a:p>
        </p:txBody>
      </p:sp>
      <p:sp>
        <p:nvSpPr>
          <p:cNvPr id="67612" name="Text Box 29"/>
          <p:cNvSpPr txBox="1"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4605338" y="2147888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10</a:t>
            </a:r>
          </a:p>
        </p:txBody>
      </p:sp>
      <p:sp>
        <p:nvSpPr>
          <p:cNvPr id="67613" name="Text Box 30"/>
          <p:cNvSpPr txBox="1"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3124200" y="34290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4</a:t>
            </a:r>
          </a:p>
        </p:txBody>
      </p:sp>
      <p:sp>
        <p:nvSpPr>
          <p:cNvPr id="67614" name="Text Box 31"/>
          <p:cNvSpPr txBox="1"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4235450" y="36576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6</a:t>
            </a:r>
          </a:p>
        </p:txBody>
      </p:sp>
      <p:sp>
        <p:nvSpPr>
          <p:cNvPr id="67615" name="Text Box 32"/>
          <p:cNvSpPr txBox="1"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3113088" y="210343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3</a:t>
            </a:r>
          </a:p>
        </p:txBody>
      </p:sp>
      <p:sp>
        <p:nvSpPr>
          <p:cNvPr id="67616" name="Text Box 33"/>
          <p:cNvSpPr txBox="1"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1884363" y="337661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8</a:t>
            </a:r>
          </a:p>
        </p:txBody>
      </p:sp>
      <p:sp>
        <p:nvSpPr>
          <p:cNvPr id="67617" name="Text Box 34"/>
          <p:cNvSpPr txBox="1"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2938463" y="42545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</a:t>
            </a:r>
          </a:p>
        </p:txBody>
      </p:sp>
      <p:sp>
        <p:nvSpPr>
          <p:cNvPr id="67618" name="Text Box 81"/>
          <p:cNvSpPr txBox="1">
            <a:spLocks noChangeArrowheads="1"/>
          </p:cNvSpPr>
          <p:nvPr/>
        </p:nvSpPr>
        <p:spPr bwMode="auto">
          <a:xfrm>
            <a:off x="5943600" y="304800"/>
            <a:ext cx="2743200" cy="2717800"/>
          </a:xfrm>
          <a:prstGeom prst="rect">
            <a:avLst/>
          </a:prstGeom>
          <a:noFill/>
          <a:ln w="3175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v1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{v1, v4}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{v1, v2}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{v4, v3}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{v4, v7}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{v7, v6}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{v7, v5}</a:t>
            </a:r>
          </a:p>
        </p:txBody>
      </p:sp>
      <p:sp>
        <p:nvSpPr>
          <p:cNvPr id="105554" name="Oval 19"/>
          <p:cNvSpPr>
            <a:spLocks noChangeAspect="1" noChangeArrowheads="1"/>
          </p:cNvSpPr>
          <p:nvPr>
            <p:custDataLst>
              <p:tags r:id="rId33"/>
            </p:custDataLst>
          </p:nvPr>
        </p:nvSpPr>
        <p:spPr bwMode="auto">
          <a:xfrm>
            <a:off x="5486400" y="3810000"/>
            <a:ext cx="527050" cy="493713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1</a:t>
            </a:r>
          </a:p>
        </p:txBody>
      </p:sp>
      <p:sp>
        <p:nvSpPr>
          <p:cNvPr id="105555" name="Oval 3"/>
          <p:cNvSpPr>
            <a:spLocks noChangeAspect="1" noChangeArrowheads="1"/>
          </p:cNvSpPr>
          <p:nvPr>
            <p:custDataLst>
              <p:tags r:id="rId34"/>
            </p:custDataLst>
          </p:nvPr>
        </p:nvSpPr>
        <p:spPr bwMode="auto">
          <a:xfrm>
            <a:off x="6705600" y="45720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4</a:t>
            </a:r>
          </a:p>
        </p:txBody>
      </p:sp>
      <p:cxnSp>
        <p:nvCxnSpPr>
          <p:cNvPr id="105556" name="AutoShape 8"/>
          <p:cNvCxnSpPr>
            <a:cxnSpLocks noChangeShapeType="1"/>
            <a:stCxn id="105554" idx="6"/>
            <a:endCxn id="105555" idx="1"/>
          </p:cNvCxnSpPr>
          <p:nvPr>
            <p:custDataLst>
              <p:tags r:id="rId35"/>
            </p:custDataLst>
          </p:nvPr>
        </p:nvCxnSpPr>
        <p:spPr bwMode="auto">
          <a:xfrm>
            <a:off x="6032500" y="4057650"/>
            <a:ext cx="750888" cy="5683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105557" name="Oval 5"/>
          <p:cNvSpPr>
            <a:spLocks noChangeAspect="1" noChangeArrowheads="1"/>
          </p:cNvSpPr>
          <p:nvPr>
            <p:custDataLst>
              <p:tags r:id="rId36"/>
            </p:custDataLst>
          </p:nvPr>
        </p:nvSpPr>
        <p:spPr bwMode="auto">
          <a:xfrm>
            <a:off x="7924800" y="3694113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2</a:t>
            </a:r>
          </a:p>
        </p:txBody>
      </p:sp>
      <p:cxnSp>
        <p:nvCxnSpPr>
          <p:cNvPr id="105558" name="AutoShape 18"/>
          <p:cNvCxnSpPr>
            <a:cxnSpLocks noChangeShapeType="1"/>
            <a:stCxn id="105557" idx="2"/>
            <a:endCxn id="105554" idx="6"/>
          </p:cNvCxnSpPr>
          <p:nvPr>
            <p:custDataLst>
              <p:tags r:id="rId37"/>
            </p:custDataLst>
          </p:nvPr>
        </p:nvCxnSpPr>
        <p:spPr bwMode="auto">
          <a:xfrm flipH="1">
            <a:off x="6032500" y="3943350"/>
            <a:ext cx="1873250" cy="1143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105559" name="Oval 6"/>
          <p:cNvSpPr>
            <a:spLocks noChangeAspect="1" noChangeArrowheads="1"/>
          </p:cNvSpPr>
          <p:nvPr>
            <p:custDataLst>
              <p:tags r:id="rId38"/>
            </p:custDataLst>
          </p:nvPr>
        </p:nvSpPr>
        <p:spPr bwMode="auto">
          <a:xfrm>
            <a:off x="5111750" y="45720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3</a:t>
            </a:r>
          </a:p>
        </p:txBody>
      </p:sp>
      <p:cxnSp>
        <p:nvCxnSpPr>
          <p:cNvPr id="105560" name="AutoShape 17"/>
          <p:cNvCxnSpPr>
            <a:cxnSpLocks noChangeShapeType="1"/>
            <a:stCxn id="105559" idx="6"/>
            <a:endCxn id="105555" idx="2"/>
          </p:cNvCxnSpPr>
          <p:nvPr>
            <p:custDataLst>
              <p:tags r:id="rId39"/>
            </p:custDataLst>
          </p:nvPr>
        </p:nvCxnSpPr>
        <p:spPr bwMode="auto">
          <a:xfrm>
            <a:off x="5657850" y="4821238"/>
            <a:ext cx="1028700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105561" name="Oval 4"/>
          <p:cNvSpPr>
            <a:spLocks noChangeAspect="1" noChangeArrowheads="1"/>
          </p:cNvSpPr>
          <p:nvPr>
            <p:custDataLst>
              <p:tags r:id="rId40"/>
            </p:custDataLst>
          </p:nvPr>
        </p:nvSpPr>
        <p:spPr bwMode="auto">
          <a:xfrm>
            <a:off x="7467600" y="5599113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7</a:t>
            </a:r>
          </a:p>
        </p:txBody>
      </p:sp>
      <p:cxnSp>
        <p:nvCxnSpPr>
          <p:cNvPr id="105562" name="AutoShape 9"/>
          <p:cNvCxnSpPr>
            <a:cxnSpLocks noChangeShapeType="1"/>
            <a:stCxn id="105555" idx="5"/>
            <a:endCxn id="105561" idx="1"/>
          </p:cNvCxnSpPr>
          <p:nvPr>
            <p:custDataLst>
              <p:tags r:id="rId41"/>
            </p:custDataLst>
          </p:nvPr>
        </p:nvCxnSpPr>
        <p:spPr bwMode="auto">
          <a:xfrm>
            <a:off x="7154863" y="5014913"/>
            <a:ext cx="390525" cy="6381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105564" name="Oval 14"/>
          <p:cNvSpPr>
            <a:spLocks noChangeAspect="1" noChangeArrowheads="1"/>
          </p:cNvSpPr>
          <p:nvPr>
            <p:custDataLst>
              <p:tags r:id="rId42"/>
            </p:custDataLst>
          </p:nvPr>
        </p:nvSpPr>
        <p:spPr bwMode="auto">
          <a:xfrm>
            <a:off x="5949950" y="57912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6</a:t>
            </a:r>
          </a:p>
        </p:txBody>
      </p:sp>
      <p:cxnSp>
        <p:nvCxnSpPr>
          <p:cNvPr id="105565" name="AutoShape 11"/>
          <p:cNvCxnSpPr>
            <a:cxnSpLocks noChangeShapeType="1"/>
            <a:stCxn id="105561" idx="7"/>
            <a:endCxn id="105567" idx="3"/>
          </p:cNvCxnSpPr>
          <p:nvPr>
            <p:custDataLst>
              <p:tags r:id="rId43"/>
            </p:custDataLst>
          </p:nvPr>
        </p:nvCxnSpPr>
        <p:spPr bwMode="auto">
          <a:xfrm flipV="1">
            <a:off x="7916863" y="4938713"/>
            <a:ext cx="390525" cy="7143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105566" name="AutoShape 11"/>
          <p:cNvCxnSpPr>
            <a:cxnSpLocks noChangeShapeType="1"/>
            <a:stCxn id="105564" idx="6"/>
            <a:endCxn id="105561" idx="3"/>
          </p:cNvCxnSpPr>
          <p:nvPr>
            <p:custDataLst>
              <p:tags r:id="rId44"/>
            </p:custDataLst>
          </p:nvPr>
        </p:nvCxnSpPr>
        <p:spPr bwMode="auto">
          <a:xfrm>
            <a:off x="6496050" y="6040438"/>
            <a:ext cx="1049338" cy="15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105567" name="Oval 7"/>
          <p:cNvSpPr>
            <a:spLocks noChangeAspect="1" noChangeArrowheads="1"/>
          </p:cNvSpPr>
          <p:nvPr>
            <p:custDataLst>
              <p:tags r:id="rId45"/>
            </p:custDataLst>
          </p:nvPr>
        </p:nvSpPr>
        <p:spPr bwMode="auto">
          <a:xfrm>
            <a:off x="8229600" y="44958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491339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618" grpId="0"/>
      <p:bldP spid="105554" grpId="0" animBg="1"/>
      <p:bldP spid="105555" grpId="0" animBg="1"/>
      <p:bldP spid="105557" grpId="0" animBg="1"/>
      <p:bldP spid="105559" grpId="0" animBg="1"/>
      <p:bldP spid="105561" grpId="0" animBg="1"/>
      <p:bldP spid="105564" grpId="0" animBg="1"/>
      <p:bldP spid="10556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>
                <a:sym typeface="Symbol" pitchFamily="18" charset="2"/>
              </a:rPr>
              <a:t>Minimum Spanning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44036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ym typeface="Symbol" pitchFamily="18" charset="2"/>
              </a:rPr>
              <a:t>MSTs satisfy the </a:t>
            </a:r>
            <a:r>
              <a:rPr lang="en-US" sz="2800" i="1" dirty="0">
                <a:solidFill>
                  <a:schemeClr val="tx2"/>
                </a:solidFill>
                <a:sym typeface="Symbol" pitchFamily="18" charset="2"/>
              </a:rPr>
              <a:t>optimal substructure</a:t>
            </a:r>
            <a:r>
              <a:rPr lang="en-US" sz="2800" dirty="0">
                <a:sym typeface="Symbol" pitchFamily="18" charset="2"/>
              </a:rPr>
              <a:t> property</a:t>
            </a:r>
          </a:p>
          <a:p>
            <a:pPr lvl="1"/>
            <a:r>
              <a:rPr lang="en-US" sz="2400" i="1" dirty="0">
                <a:sym typeface="Symbol" pitchFamily="18" charset="2"/>
              </a:rPr>
              <a:t>If S is an optimal solution to a problem, then the components of S are optimal solutions to sub-problems</a:t>
            </a:r>
          </a:p>
          <a:p>
            <a:r>
              <a:rPr lang="en-US" sz="2800" dirty="0">
                <a:sym typeface="Symbol" pitchFamily="18" charset="2"/>
              </a:rPr>
              <a:t>Here: an optimal tree is composed of optimal </a:t>
            </a:r>
            <a:r>
              <a:rPr lang="en-US" sz="2800" dirty="0" err="1">
                <a:sym typeface="Symbol" pitchFamily="18" charset="2"/>
              </a:rPr>
              <a:t>subtrees</a:t>
            </a:r>
            <a:endParaRPr lang="en-US" sz="2800" dirty="0">
              <a:sym typeface="Symbol" pitchFamily="18" charset="2"/>
            </a:endParaRPr>
          </a:p>
          <a:p>
            <a:pPr lvl="1"/>
            <a:r>
              <a:rPr lang="en-US" sz="2400" dirty="0">
                <a:sym typeface="Symbol" pitchFamily="18" charset="2"/>
              </a:rPr>
              <a:t>Let T be an MST of G with an edge (</a:t>
            </a:r>
            <a:r>
              <a:rPr lang="en-US" sz="2400" i="1" dirty="0" err="1">
                <a:sym typeface="Symbol" pitchFamily="18" charset="2"/>
              </a:rPr>
              <a:t>u,v</a:t>
            </a:r>
            <a:r>
              <a:rPr lang="en-US" sz="2400" dirty="0">
                <a:sym typeface="Symbol" pitchFamily="18" charset="2"/>
              </a:rPr>
              <a:t>) in the middle</a:t>
            </a:r>
          </a:p>
          <a:p>
            <a:pPr lvl="1"/>
            <a:r>
              <a:rPr lang="en-US" sz="2400" dirty="0">
                <a:sym typeface="Symbol" pitchFamily="18" charset="2"/>
              </a:rPr>
              <a:t>Removing (</a:t>
            </a:r>
            <a:r>
              <a:rPr lang="en-US" sz="2400" i="1" dirty="0" err="1">
                <a:sym typeface="Symbol" pitchFamily="18" charset="2"/>
              </a:rPr>
              <a:t>u,v</a:t>
            </a:r>
            <a:r>
              <a:rPr lang="en-US" sz="2400" dirty="0">
                <a:sym typeface="Symbol" pitchFamily="18" charset="2"/>
              </a:rPr>
              <a:t>) partitions T into two trees T</a:t>
            </a:r>
            <a:r>
              <a:rPr lang="en-US" sz="2400" baseline="-25000" dirty="0">
                <a:sym typeface="Symbol" pitchFamily="18" charset="2"/>
              </a:rPr>
              <a:t>1</a:t>
            </a:r>
            <a:r>
              <a:rPr lang="en-US" sz="2400" dirty="0">
                <a:sym typeface="Symbol" pitchFamily="18" charset="2"/>
              </a:rPr>
              <a:t> and T</a:t>
            </a:r>
            <a:r>
              <a:rPr lang="en-US" sz="2400" baseline="-25000" dirty="0">
                <a:sym typeface="Symbol" pitchFamily="18" charset="2"/>
              </a:rPr>
              <a:t>2</a:t>
            </a:r>
            <a:endParaRPr lang="en-US" sz="2400" dirty="0">
              <a:sym typeface="Symbol" pitchFamily="18" charset="2"/>
            </a:endParaRPr>
          </a:p>
          <a:p>
            <a:pPr lvl="1"/>
            <a:r>
              <a:rPr lang="en-US" sz="2400" dirty="0">
                <a:sym typeface="Symbol" pitchFamily="18" charset="2"/>
              </a:rPr>
              <a:t>Claim: T</a:t>
            </a:r>
            <a:r>
              <a:rPr lang="en-US" sz="2400" baseline="-25000" dirty="0">
                <a:sym typeface="Symbol" pitchFamily="18" charset="2"/>
              </a:rPr>
              <a:t>1</a:t>
            </a:r>
            <a:r>
              <a:rPr lang="en-US" sz="2400" dirty="0">
                <a:sym typeface="Symbol" pitchFamily="18" charset="2"/>
              </a:rPr>
              <a:t> is an MST of G</a:t>
            </a:r>
            <a:r>
              <a:rPr lang="en-US" sz="2400" baseline="-25000" dirty="0">
                <a:sym typeface="Symbol" pitchFamily="18" charset="2"/>
              </a:rPr>
              <a:t>1</a:t>
            </a:r>
            <a:r>
              <a:rPr lang="en-US" sz="2400" dirty="0">
                <a:sym typeface="Symbol" pitchFamily="18" charset="2"/>
              </a:rPr>
              <a:t> = (V</a:t>
            </a:r>
            <a:r>
              <a:rPr lang="en-US" sz="2400" baseline="-25000" dirty="0">
                <a:sym typeface="Symbol" pitchFamily="18" charset="2"/>
              </a:rPr>
              <a:t>1</a:t>
            </a:r>
            <a:r>
              <a:rPr lang="en-US" sz="2400" dirty="0">
                <a:sym typeface="Symbol" pitchFamily="18" charset="2"/>
              </a:rPr>
              <a:t>,E</a:t>
            </a:r>
            <a:r>
              <a:rPr lang="en-US" sz="2400" baseline="-25000" dirty="0">
                <a:sym typeface="Symbol" pitchFamily="18" charset="2"/>
              </a:rPr>
              <a:t>1</a:t>
            </a:r>
            <a:r>
              <a:rPr lang="en-US" sz="2400" dirty="0">
                <a:sym typeface="Symbol" pitchFamily="18" charset="2"/>
              </a:rPr>
              <a:t>), and T</a:t>
            </a:r>
            <a:r>
              <a:rPr lang="en-US" sz="2400" baseline="-25000" dirty="0">
                <a:sym typeface="Symbol" pitchFamily="18" charset="2"/>
              </a:rPr>
              <a:t>2</a:t>
            </a:r>
            <a:r>
              <a:rPr lang="en-US" sz="2400" dirty="0">
                <a:sym typeface="Symbol" pitchFamily="18" charset="2"/>
              </a:rPr>
              <a:t> is an MST of G</a:t>
            </a:r>
            <a:r>
              <a:rPr lang="en-US" sz="2400" baseline="-25000" dirty="0">
                <a:sym typeface="Symbol" pitchFamily="18" charset="2"/>
              </a:rPr>
              <a:t>2</a:t>
            </a:r>
            <a:r>
              <a:rPr lang="en-US" sz="2400" dirty="0">
                <a:sym typeface="Symbol" pitchFamily="18" charset="2"/>
              </a:rPr>
              <a:t> = (V</a:t>
            </a:r>
            <a:r>
              <a:rPr lang="en-US" sz="2400" baseline="-25000" dirty="0">
                <a:sym typeface="Symbol" pitchFamily="18" charset="2"/>
              </a:rPr>
              <a:t>2</a:t>
            </a:r>
            <a:r>
              <a:rPr lang="en-US" sz="2400" dirty="0">
                <a:sym typeface="Symbol" pitchFamily="18" charset="2"/>
              </a:rPr>
              <a:t>,E</a:t>
            </a:r>
            <a:r>
              <a:rPr lang="en-US" sz="2400" baseline="-25000" dirty="0">
                <a:sym typeface="Symbol" pitchFamily="18" charset="2"/>
              </a:rPr>
              <a:t>2</a:t>
            </a:r>
            <a:r>
              <a:rPr lang="en-US" sz="2400" dirty="0">
                <a:sym typeface="Symbol" pitchFamily="18" charset="2"/>
              </a:rPr>
              <a:t>)     	      </a:t>
            </a:r>
          </a:p>
          <a:p>
            <a:pPr lvl="1"/>
            <a:r>
              <a:rPr lang="en-US" sz="2400" dirty="0">
                <a:sym typeface="Symbol" pitchFamily="18" charset="2"/>
              </a:rPr>
              <a:t>Proof: w(T) = w(</a:t>
            </a:r>
            <a:r>
              <a:rPr lang="en-US" sz="2400" i="1" dirty="0" err="1">
                <a:sym typeface="Symbol" pitchFamily="18" charset="2"/>
              </a:rPr>
              <a:t>u,v</a:t>
            </a:r>
            <a:r>
              <a:rPr lang="en-US" sz="2400" dirty="0">
                <a:sym typeface="Symbol" pitchFamily="18" charset="2"/>
              </a:rPr>
              <a:t>) + w(T</a:t>
            </a:r>
            <a:r>
              <a:rPr lang="en-US" sz="2400" baseline="-25000" dirty="0">
                <a:sym typeface="Symbol" pitchFamily="18" charset="2"/>
              </a:rPr>
              <a:t>1</a:t>
            </a:r>
            <a:r>
              <a:rPr lang="en-US" sz="2400" dirty="0">
                <a:sym typeface="Symbol" pitchFamily="18" charset="2"/>
              </a:rPr>
              <a:t>) + w(T</a:t>
            </a:r>
            <a:r>
              <a:rPr lang="en-US" sz="2400" baseline="-25000" dirty="0">
                <a:sym typeface="Symbol" pitchFamily="18" charset="2"/>
              </a:rPr>
              <a:t>2</a:t>
            </a:r>
            <a:r>
              <a:rPr lang="en-US" sz="2400" dirty="0">
                <a:sym typeface="Symbol" pitchFamily="18" charset="2"/>
              </a:rPr>
              <a:t>)</a:t>
            </a:r>
          </a:p>
          <a:p>
            <a:pPr lvl="2"/>
            <a:r>
              <a:rPr lang="en-US" sz="2000" dirty="0">
                <a:sym typeface="Symbol" pitchFamily="18" charset="2"/>
              </a:rPr>
              <a:t>There can’t be a better tree than T</a:t>
            </a:r>
            <a:r>
              <a:rPr lang="en-US" sz="2000" baseline="-25000" dirty="0">
                <a:sym typeface="Symbol" pitchFamily="18" charset="2"/>
              </a:rPr>
              <a:t>1</a:t>
            </a:r>
            <a:r>
              <a:rPr lang="en-US" sz="2000" dirty="0">
                <a:sym typeface="Symbol" pitchFamily="18" charset="2"/>
              </a:rPr>
              <a:t> or T</a:t>
            </a:r>
            <a:r>
              <a:rPr lang="en-US" sz="2000" baseline="-25000" dirty="0">
                <a:sym typeface="Symbol" pitchFamily="18" charset="2"/>
              </a:rPr>
              <a:t>2</a:t>
            </a:r>
            <a:r>
              <a:rPr lang="en-US" sz="2000" dirty="0">
                <a:sym typeface="Symbol" pitchFamily="18" charset="2"/>
              </a:rPr>
              <a:t>, or T would be suboptimal</a:t>
            </a:r>
          </a:p>
        </p:txBody>
      </p:sp>
    </p:spTree>
    <p:extLst>
      <p:ext uri="{BB962C8B-B14F-4D97-AF65-F5344CB8AC3E}">
        <p14:creationId xmlns:p14="http://schemas.microsoft.com/office/powerpoint/2010/main" val="761622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>
                <a:sym typeface="Symbol" pitchFamily="18" charset="2"/>
              </a:rPr>
              <a:t>Minimum Spanning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44036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sym typeface="Symbol" pitchFamily="18" charset="2"/>
              </a:rPr>
              <a:t>MSTs also satisfy the </a:t>
            </a:r>
            <a:r>
              <a:rPr lang="en-US" sz="2800" i="1" dirty="0">
                <a:solidFill>
                  <a:schemeClr val="tx2"/>
                </a:solidFill>
                <a:sym typeface="Symbol" pitchFamily="18" charset="2"/>
              </a:rPr>
              <a:t>greedy choice</a:t>
            </a:r>
            <a:r>
              <a:rPr lang="en-US" sz="2800" dirty="0">
                <a:sym typeface="Symbol" pitchFamily="18" charset="2"/>
              </a:rPr>
              <a:t> property</a:t>
            </a:r>
          </a:p>
          <a:p>
            <a:pPr lvl="1"/>
            <a:r>
              <a:rPr lang="en-US" sz="2400" i="1" dirty="0">
                <a:sym typeface="Symbol" pitchFamily="18" charset="2"/>
              </a:rPr>
              <a:t>If S is an optimal solution to a sub-problem, then the min weight edge ‘e’ leaving S is always in the optimal solution for all of G</a:t>
            </a:r>
          </a:p>
          <a:p>
            <a:r>
              <a:rPr lang="en-US" sz="2800" dirty="0">
                <a:sym typeface="Symbol" pitchFamily="18" charset="2"/>
              </a:rPr>
              <a:t>Formal Claim:</a:t>
            </a:r>
          </a:p>
          <a:p>
            <a:pPr lvl="1"/>
            <a:r>
              <a:rPr lang="en-US" sz="2500" dirty="0">
                <a:sym typeface="Symbol" pitchFamily="18" charset="2"/>
              </a:rPr>
              <a:t>Candidate edge e with minimum cost always member of T where T is MST of G</a:t>
            </a:r>
          </a:p>
          <a:p>
            <a:pPr lvl="1"/>
            <a:r>
              <a:rPr lang="en-US" sz="2400" dirty="0">
                <a:sym typeface="Symbol" pitchFamily="18" charset="2"/>
              </a:rPr>
              <a:t>How to prove?</a:t>
            </a:r>
          </a:p>
          <a:p>
            <a:pPr lvl="1"/>
            <a:r>
              <a:rPr lang="en-US" sz="2400" dirty="0">
                <a:sym typeface="Symbol" pitchFamily="18" charset="2"/>
              </a:rPr>
              <a:t>Assume ‘e’ is NOT in the MST of G</a:t>
            </a:r>
          </a:p>
          <a:p>
            <a:pPr lvl="1"/>
            <a:r>
              <a:rPr lang="en-US" sz="2400" dirty="0">
                <a:sym typeface="Symbol" pitchFamily="18" charset="2"/>
              </a:rPr>
              <a:t>Finish on board</a:t>
            </a:r>
            <a:r>
              <a:rPr lang="en-US" sz="2400" dirty="0">
                <a:sym typeface="Wingdings" panose="05000000000000000000" pitchFamily="2" charset="2"/>
              </a:rPr>
              <a:t></a:t>
            </a:r>
            <a:endParaRPr lang="en-US" sz="2000" dirty="0"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816971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Prim’s MST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4506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sz="2800" dirty="0"/>
              <a:t>Greedy strategy:</a:t>
            </a:r>
          </a:p>
          <a:p>
            <a:pPr lvl="1"/>
            <a:r>
              <a:rPr lang="en-US" sz="2400" dirty="0"/>
              <a:t>Choose some start vertex as current-tree</a:t>
            </a:r>
          </a:p>
          <a:p>
            <a:pPr lvl="1"/>
            <a:r>
              <a:rPr lang="en-US" sz="2400" dirty="0"/>
              <a:t>Greedy rule: Add edge from graph to current-tree that</a:t>
            </a:r>
          </a:p>
          <a:p>
            <a:pPr lvl="2"/>
            <a:r>
              <a:rPr lang="en-US" sz="2200" dirty="0"/>
              <a:t>has the lowest weight of edges that…</a:t>
            </a:r>
          </a:p>
          <a:p>
            <a:pPr lvl="2"/>
            <a:r>
              <a:rPr lang="en-US" sz="2200" dirty="0"/>
              <a:t>have one vertex in the tree and one not in the tree.</a:t>
            </a:r>
          </a:p>
          <a:p>
            <a:r>
              <a:rPr lang="en-US" sz="2800" dirty="0"/>
              <a:t>Thus builds-up one tree by adding a new edge to it</a:t>
            </a:r>
          </a:p>
          <a:p>
            <a:r>
              <a:rPr lang="en-US" sz="2800" dirty="0"/>
              <a:t>Can this lead to an infeasible solution?</a:t>
            </a:r>
            <a:br>
              <a:rPr lang="en-US" sz="2800" dirty="0"/>
            </a:br>
            <a:r>
              <a:rPr lang="en-US" sz="2800" dirty="0"/>
              <a:t>(Tell me why not.)</a:t>
            </a:r>
          </a:p>
          <a:p>
            <a:r>
              <a:rPr lang="en-US" sz="2800" dirty="0"/>
              <a:t>Is it optimal? (Yes. Need a proof.)</a:t>
            </a:r>
          </a:p>
        </p:txBody>
      </p:sp>
    </p:spTree>
    <p:extLst>
      <p:ext uri="{BB962C8B-B14F-4D97-AF65-F5344CB8AC3E}">
        <p14:creationId xmlns:p14="http://schemas.microsoft.com/office/powerpoint/2010/main" val="34252878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Tracking Edges for Prim’s MST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46084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/>
              <a:t>Candidates edges:  edge from a tree-node to a non-tree node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Since we’ll choose smallest, keep only one candidate edge for each non-tree node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But, may need to make sure we always have the smallest edge for each non-tree node</a:t>
            </a:r>
          </a:p>
          <a:p>
            <a:pPr>
              <a:lnSpc>
                <a:spcPct val="90000"/>
              </a:lnSpc>
            </a:pPr>
            <a:r>
              <a:rPr lang="en-US" sz="2800"/>
              <a:t>Fringe-nodes: non-trees nodes adjacent to the tree</a:t>
            </a:r>
          </a:p>
          <a:p>
            <a:pPr>
              <a:lnSpc>
                <a:spcPct val="90000"/>
              </a:lnSpc>
            </a:pPr>
            <a:r>
              <a:rPr lang="en-US" sz="2800"/>
              <a:t>Need data structure to hold fringe-nodes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Priority queue, ordered by min-edge weight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May need to update priorities!</a:t>
            </a:r>
          </a:p>
          <a:p>
            <a:pPr>
              <a:lnSpc>
                <a:spcPct val="90000"/>
              </a:lnSpc>
            </a:pPr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2984546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7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Prim’s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47137" name="Rectangle 35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noFill/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MST-Prim(G, wt)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 init PQ to be empty;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 err="1">
                <a:latin typeface="Courier New" pitchFamily="49" charset="0"/>
              </a:rPr>
              <a:t>PQ.Insert</a:t>
            </a:r>
            <a:r>
              <a:rPr lang="en-US" sz="2000" b="1" dirty="0">
                <a:latin typeface="Courier New" pitchFamily="49" charset="0"/>
              </a:rPr>
              <a:t>(s, wt=0);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parent[s] = NULL;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while (PQ not empty)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v =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PQ.ExtractMin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for each w</a:t>
            </a: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adj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to v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if (w</a:t>
            </a: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is unseen) {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PQ.Insert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(w, wt(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));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parent[w] = v;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	   }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else if (w is fringe &amp;&amp; wt[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] &lt;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fringeWt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(w)){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PQ.decreaseKey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(w, wt[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]);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parent[w] = v;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}</a:t>
            </a:r>
          </a:p>
        </p:txBody>
      </p:sp>
    </p:spTree>
    <p:extLst>
      <p:ext uri="{BB962C8B-B14F-4D97-AF65-F5344CB8AC3E}">
        <p14:creationId xmlns:p14="http://schemas.microsoft.com/office/powerpoint/2010/main" val="28715260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1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Cost of Prim’s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8612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(Assume connected graph)</a:t>
            </a:r>
          </a:p>
          <a:p>
            <a:r>
              <a:rPr lang="en-US" dirty="0"/>
              <a:t>Clearly it looks at every node and edge, so </a:t>
            </a:r>
            <a:r>
              <a:rPr lang="en-US" dirty="0">
                <a:sym typeface="Symbol" pitchFamily="18" charset="2"/>
              </a:rPr>
              <a:t>(V+E)</a:t>
            </a:r>
          </a:p>
          <a:p>
            <a:r>
              <a:rPr lang="en-US" dirty="0">
                <a:sym typeface="Symbol" pitchFamily="18" charset="2"/>
              </a:rPr>
              <a:t>Is there more?</a:t>
            </a:r>
          </a:p>
          <a:p>
            <a:pPr lvl="1"/>
            <a:r>
              <a:rPr lang="en-US" dirty="0">
                <a:sym typeface="Symbol" pitchFamily="18" charset="2"/>
              </a:rPr>
              <a:t>Yes, priority queue operations</a:t>
            </a:r>
          </a:p>
          <a:p>
            <a:pPr lvl="1"/>
            <a:r>
              <a:rPr lang="en-US" dirty="0" err="1">
                <a:sym typeface="Symbol" pitchFamily="18" charset="2"/>
              </a:rPr>
              <a:t>ExtractMin</a:t>
            </a:r>
            <a:r>
              <a:rPr lang="en-US" dirty="0">
                <a:sym typeface="Symbol" pitchFamily="18" charset="2"/>
              </a:rPr>
              <a:t> called V times</a:t>
            </a:r>
          </a:p>
          <a:p>
            <a:pPr lvl="2"/>
            <a:r>
              <a:rPr lang="en-US" dirty="0">
                <a:sym typeface="Symbol" pitchFamily="18" charset="2"/>
              </a:rPr>
              <a:t>How expensive? Depends on the size of the PQ</a:t>
            </a:r>
          </a:p>
          <a:p>
            <a:pPr lvl="1"/>
            <a:r>
              <a:rPr lang="en-US" dirty="0" err="1">
                <a:sym typeface="Symbol" pitchFamily="18" charset="2"/>
              </a:rPr>
              <a:t>descreaseKey</a:t>
            </a:r>
            <a:r>
              <a:rPr lang="en-US" dirty="0">
                <a:sym typeface="Symbol" pitchFamily="18" charset="2"/>
              </a:rPr>
              <a:t> could be called for each edge</a:t>
            </a:r>
          </a:p>
          <a:p>
            <a:pPr lvl="2"/>
            <a:r>
              <a:rPr lang="en-US" dirty="0">
                <a:sym typeface="Symbol" pitchFamily="18" charset="2"/>
              </a:rPr>
              <a:t>How expensive is each call?</a:t>
            </a:r>
          </a:p>
        </p:txBody>
      </p:sp>
    </p:spTree>
    <p:extLst>
      <p:ext uri="{BB962C8B-B14F-4D97-AF65-F5344CB8AC3E}">
        <p14:creationId xmlns:p14="http://schemas.microsoft.com/office/powerpoint/2010/main" val="399768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>
                <a:sym typeface="Symbol" pitchFamily="18" charset="2"/>
              </a:rPr>
              <a:t>Worst Case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7066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If all nodes connected to start, then size of PQ is V-1 right away.</a:t>
            </a:r>
          </a:p>
          <a:p>
            <a:pPr lvl="1"/>
            <a:r>
              <a:rPr lang="en-US" dirty="0"/>
              <a:t>Decreases by 1 for each node selected</a:t>
            </a:r>
          </a:p>
          <a:p>
            <a:pPr lvl="1"/>
            <a:r>
              <a:rPr lang="en-US" dirty="0"/>
              <a:t>Total cost is O(cost of </a:t>
            </a:r>
            <a:r>
              <a:rPr lang="en-US" dirty="0" err="1"/>
              <a:t>extractMin</a:t>
            </a:r>
            <a:r>
              <a:rPr lang="en-US" dirty="0"/>
              <a:t> for size n-1)</a:t>
            </a:r>
          </a:p>
          <a:p>
            <a:pPr lvl="2"/>
            <a:r>
              <a:rPr lang="en-US" dirty="0"/>
              <a:t>Note use of Big-Oh (not Big-Theta)</a:t>
            </a:r>
          </a:p>
          <a:p>
            <a:r>
              <a:rPr lang="en-US" dirty="0"/>
              <a:t>Could </a:t>
            </a:r>
            <a:r>
              <a:rPr lang="en-US" dirty="0" err="1"/>
              <a:t>decreaseKey</a:t>
            </a:r>
            <a:r>
              <a:rPr lang="en-US" dirty="0"/>
              <a:t> be called a lot?</a:t>
            </a:r>
          </a:p>
          <a:p>
            <a:pPr lvl="1"/>
            <a:r>
              <a:rPr lang="en-US" dirty="0"/>
              <a:t>Yes! Imagine an input that adds all nodes to the PQ at the first step, and then after that calls </a:t>
            </a:r>
            <a:r>
              <a:rPr lang="en-US" dirty="0" err="1"/>
              <a:t>descreaseKey</a:t>
            </a:r>
            <a:r>
              <a:rPr lang="en-US" dirty="0"/>
              <a:t> every possible time.  (For you to do.)</a:t>
            </a:r>
          </a:p>
        </p:txBody>
      </p:sp>
    </p:spTree>
    <p:extLst>
      <p:ext uri="{BB962C8B-B14F-4D97-AF65-F5344CB8AC3E}">
        <p14:creationId xmlns:p14="http://schemas.microsoft.com/office/powerpoint/2010/main" val="4234159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3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Priority Queue Costs and Prim’s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71684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Simplest choice: unordered list</a:t>
            </a:r>
          </a:p>
          <a:p>
            <a:pPr lvl="1"/>
            <a:r>
              <a:rPr lang="en-US" dirty="0" err="1"/>
              <a:t>PQ.ExtractMin</a:t>
            </a:r>
            <a:r>
              <a:rPr lang="en-US" dirty="0"/>
              <a:t>() is just a “</a:t>
            </a:r>
            <a:r>
              <a:rPr lang="en-US" dirty="0" err="1"/>
              <a:t>findMin</a:t>
            </a:r>
            <a:r>
              <a:rPr lang="en-US" dirty="0"/>
              <a:t>”</a:t>
            </a:r>
          </a:p>
          <a:p>
            <a:pPr lvl="2"/>
            <a:r>
              <a:rPr lang="en-US" dirty="0"/>
              <a:t>Cost for one call is </a:t>
            </a:r>
            <a:r>
              <a:rPr lang="en-US" dirty="0">
                <a:sym typeface="Symbol" pitchFamily="18" charset="2"/>
              </a:rPr>
              <a:t>(V)</a:t>
            </a:r>
          </a:p>
          <a:p>
            <a:pPr lvl="2"/>
            <a:r>
              <a:rPr lang="en-US" dirty="0">
                <a:sym typeface="Symbol" pitchFamily="18" charset="2"/>
              </a:rPr>
              <a:t>Total cost for all n calls is (V</a:t>
            </a:r>
            <a:r>
              <a:rPr lang="en-US" baseline="30000" dirty="0">
                <a:sym typeface="Symbol" pitchFamily="18" charset="2"/>
              </a:rPr>
              <a:t>2</a:t>
            </a:r>
            <a:r>
              <a:rPr lang="en-US" dirty="0">
                <a:sym typeface="Symbol" pitchFamily="18" charset="2"/>
              </a:rPr>
              <a:t>)</a:t>
            </a:r>
            <a:endParaRPr lang="en-US" dirty="0"/>
          </a:p>
          <a:p>
            <a:pPr lvl="1"/>
            <a:r>
              <a:rPr lang="en-US" dirty="0" err="1"/>
              <a:t>PQ.decreaseKey</a:t>
            </a:r>
            <a:r>
              <a:rPr lang="en-US" dirty="0"/>
              <a:t>() on a node finds it, changes it.</a:t>
            </a:r>
          </a:p>
          <a:p>
            <a:pPr lvl="2"/>
            <a:r>
              <a:rPr lang="en-US" dirty="0"/>
              <a:t>Cost for one call is </a:t>
            </a:r>
            <a:r>
              <a:rPr lang="en-US" dirty="0">
                <a:sym typeface="Symbol" pitchFamily="18" charset="2"/>
              </a:rPr>
              <a:t>(V)</a:t>
            </a:r>
          </a:p>
          <a:p>
            <a:pPr lvl="2"/>
            <a:r>
              <a:rPr lang="en-US" dirty="0">
                <a:sym typeface="Symbol" pitchFamily="18" charset="2"/>
              </a:rPr>
              <a:t>But, if we can index an array by vertex number, the cost would be (1).  </a:t>
            </a:r>
            <a:r>
              <a:rPr lang="en-US" dirty="0"/>
              <a:t>If so, worst-case total cost is </a:t>
            </a:r>
            <a:r>
              <a:rPr lang="en-US" dirty="0">
                <a:sym typeface="Symbol" pitchFamily="18" charset="2"/>
              </a:rPr>
              <a:t>(E)</a:t>
            </a:r>
          </a:p>
          <a:p>
            <a:r>
              <a:rPr lang="en-US" dirty="0">
                <a:sym typeface="Symbol" pitchFamily="18" charset="2"/>
              </a:rPr>
              <a:t>Conclusion: Easy to get (V</a:t>
            </a:r>
            <a:r>
              <a:rPr lang="en-US" baseline="30000" dirty="0">
                <a:sym typeface="Symbol" pitchFamily="18" charset="2"/>
              </a:rPr>
              <a:t>2</a:t>
            </a:r>
            <a:r>
              <a:rPr lang="en-US" dirty="0">
                <a:sym typeface="Symbol" pitchFamily="18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343176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>
                <a:sym typeface="Symbol" pitchFamily="18" charset="2"/>
              </a:rPr>
              <a:t>Better PQ Implementations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72708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Consider using a min-heap for the Priority Queue</a:t>
            </a:r>
          </a:p>
          <a:p>
            <a:pPr lvl="1"/>
            <a:r>
              <a:rPr lang="en-US" dirty="0" err="1"/>
              <a:t>PQ.ExtractMin</a:t>
            </a:r>
            <a:r>
              <a:rPr lang="en-US" dirty="0"/>
              <a:t>() is </a:t>
            </a:r>
            <a:r>
              <a:rPr lang="en-US" dirty="0">
                <a:sym typeface="Symbol" pitchFamily="18" charset="2"/>
              </a:rPr>
              <a:t>O(log(V)) each time</a:t>
            </a:r>
          </a:p>
          <a:p>
            <a:pPr lvl="2"/>
            <a:r>
              <a:rPr lang="en-US" dirty="0">
                <a:sym typeface="Symbol" pitchFamily="18" charset="2"/>
              </a:rPr>
              <a:t>Called V times, so like Heap’s Construct: efficient!</a:t>
            </a:r>
          </a:p>
          <a:p>
            <a:pPr lvl="1"/>
            <a:r>
              <a:rPr lang="en-US" dirty="0">
                <a:sym typeface="Symbol" pitchFamily="18" charset="2"/>
              </a:rPr>
              <a:t>What about </a:t>
            </a:r>
            <a:r>
              <a:rPr lang="en-US" dirty="0" err="1">
                <a:sym typeface="Symbol" pitchFamily="18" charset="2"/>
              </a:rPr>
              <a:t>PQ.decreaseKey</a:t>
            </a:r>
            <a:r>
              <a:rPr lang="en-US" dirty="0">
                <a:sym typeface="Symbol" pitchFamily="18" charset="2"/>
              </a:rPr>
              <a:t>() ?</a:t>
            </a:r>
          </a:p>
          <a:p>
            <a:r>
              <a:rPr lang="en-US" dirty="0">
                <a:sym typeface="Symbol" pitchFamily="18" charset="2"/>
              </a:rPr>
              <a:t>Our need: given a vertex-ID, change the value stored</a:t>
            </a:r>
          </a:p>
          <a:p>
            <a:pPr lvl="1"/>
            <a:r>
              <a:rPr lang="en-US" dirty="0">
                <a:sym typeface="Symbol" pitchFamily="18" charset="2"/>
              </a:rPr>
              <a:t>But our basic heap implementation does not allow look-ups based on vertex-ID!</a:t>
            </a:r>
          </a:p>
          <a:p>
            <a:r>
              <a:rPr lang="en-US" dirty="0">
                <a:sym typeface="Symbol" pitchFamily="18" charset="2"/>
              </a:rPr>
              <a:t>Solution: Indirect heaps</a:t>
            </a:r>
          </a:p>
          <a:p>
            <a:pPr lvl="1"/>
            <a:r>
              <a:rPr lang="en-US" dirty="0">
                <a:sym typeface="Symbol" pitchFamily="18" charset="2"/>
              </a:rPr>
              <a:t>Heap structure stores indices to data in an array that doesn’t change</a:t>
            </a:r>
          </a:p>
          <a:p>
            <a:pPr lvl="1"/>
            <a:r>
              <a:rPr lang="en-US" dirty="0">
                <a:sym typeface="Symbol" pitchFamily="18" charset="2"/>
              </a:rPr>
              <a:t>Can increase or decrease key in O(log(V)) after O(1) lookup</a:t>
            </a:r>
          </a:p>
        </p:txBody>
      </p:sp>
    </p:spTree>
    <p:extLst>
      <p:ext uri="{BB962C8B-B14F-4D97-AF65-F5344CB8AC3E}">
        <p14:creationId xmlns:p14="http://schemas.microsoft.com/office/powerpoint/2010/main" val="735853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1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>
                <a:sym typeface="Symbol" pitchFamily="18" charset="2"/>
              </a:rPr>
              <a:t>Better PQ Implementations (2)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73732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>
                <a:sym typeface="Symbol" pitchFamily="18" charset="2"/>
              </a:rPr>
              <a:t>Use Indirect Heaps for the PQ</a:t>
            </a:r>
          </a:p>
          <a:p>
            <a:pPr lvl="1"/>
            <a:r>
              <a:rPr lang="en-US" dirty="0" err="1">
                <a:sym typeface="Symbol" pitchFamily="18" charset="2"/>
              </a:rPr>
              <a:t>PQ.decreaseKey</a:t>
            </a:r>
            <a:r>
              <a:rPr lang="en-US" dirty="0">
                <a:sym typeface="Symbol" pitchFamily="18" charset="2"/>
              </a:rPr>
              <a:t>() is O(log(V)) also</a:t>
            </a:r>
          </a:p>
          <a:p>
            <a:pPr lvl="2"/>
            <a:r>
              <a:rPr lang="en-US" dirty="0">
                <a:sym typeface="Symbol" pitchFamily="18" charset="2"/>
              </a:rPr>
              <a:t>Called for each edge encountered in MST algorithm</a:t>
            </a:r>
          </a:p>
          <a:p>
            <a:pPr lvl="2"/>
            <a:r>
              <a:rPr lang="en-US" dirty="0">
                <a:sym typeface="Symbol" pitchFamily="18" charset="2"/>
              </a:rPr>
              <a:t>So O(E * log(V)) </a:t>
            </a:r>
          </a:p>
          <a:p>
            <a:pPr lvl="2"/>
            <a:r>
              <a:rPr lang="en-US" dirty="0">
                <a:sym typeface="Symbol" pitchFamily="18" charset="2"/>
              </a:rPr>
              <a:t>Overall: Might be better: (V</a:t>
            </a:r>
            <a:r>
              <a:rPr lang="en-US" baseline="30000" dirty="0">
                <a:sym typeface="Symbol" pitchFamily="18" charset="2"/>
              </a:rPr>
              <a:t>2</a:t>
            </a:r>
            <a:r>
              <a:rPr lang="en-US" dirty="0">
                <a:sym typeface="Symbol" pitchFamily="18" charset="2"/>
              </a:rPr>
              <a:t>) than if E &lt;&lt; V</a:t>
            </a:r>
            <a:r>
              <a:rPr lang="en-US" baseline="30000" dirty="0">
                <a:sym typeface="Symbol" pitchFamily="18" charset="2"/>
              </a:rPr>
              <a:t>2</a:t>
            </a:r>
            <a:endParaRPr lang="en-US" dirty="0">
              <a:sym typeface="Symbol" pitchFamily="18" charset="2"/>
            </a:endParaRPr>
          </a:p>
          <a:p>
            <a:r>
              <a:rPr lang="en-US" dirty="0">
                <a:sym typeface="Symbol" pitchFamily="18" charset="2"/>
              </a:rPr>
              <a:t>Fibonacci heaps: an even more efficient PQ implementation.   We won’t cover these.</a:t>
            </a:r>
          </a:p>
          <a:p>
            <a:pPr lvl="1"/>
            <a:r>
              <a:rPr lang="en-US" dirty="0">
                <a:sym typeface="Symbol" pitchFamily="18" charset="2"/>
              </a:rPr>
              <a:t>(E + V * log(V))</a:t>
            </a:r>
          </a:p>
          <a:p>
            <a:pPr lvl="2"/>
            <a:endParaRPr lang="en-US" dirty="0"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689995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Kruskal’s Algorithm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4729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5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Kruskal’s MST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74756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/>
              <a:t>Prim’s approach:</a:t>
            </a:r>
          </a:p>
          <a:p>
            <a:pPr lvl="1"/>
            <a:r>
              <a:rPr lang="en-US"/>
              <a:t>Build one tree.  Make the one tree bigger and as good as it can be.</a:t>
            </a:r>
          </a:p>
          <a:p>
            <a:r>
              <a:rPr lang="en-US"/>
              <a:t>Kruskal’s approach</a:t>
            </a:r>
          </a:p>
          <a:p>
            <a:pPr lvl="1"/>
            <a:r>
              <a:rPr lang="en-US"/>
              <a:t>Choose the best edge possible: smallest weight</a:t>
            </a:r>
          </a:p>
          <a:p>
            <a:pPr lvl="1"/>
            <a:r>
              <a:rPr lang="en-US"/>
              <a:t>Not one tree – maintain a forest!</a:t>
            </a:r>
          </a:p>
          <a:p>
            <a:pPr lvl="1"/>
            <a:r>
              <a:rPr lang="en-US"/>
              <a:t>Each edge added will connect two trees.</a:t>
            </a:r>
            <a:br>
              <a:rPr lang="en-US"/>
            </a:br>
            <a:r>
              <a:rPr lang="en-US"/>
              <a:t>Can’t form a cycle in a tree!</a:t>
            </a:r>
          </a:p>
          <a:p>
            <a:pPr lvl="1"/>
            <a:r>
              <a:rPr lang="en-US"/>
              <a:t>After adding n-1 edges, you have one tree, the MST</a:t>
            </a:r>
          </a:p>
        </p:txBody>
      </p:sp>
    </p:spTree>
    <p:extLst>
      <p:ext uri="{BB962C8B-B14F-4D97-AF65-F5344CB8AC3E}">
        <p14:creationId xmlns:p14="http://schemas.microsoft.com/office/powerpoint/2010/main" val="19548468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algn="l" eaLnBrk="1" hangingPunct="1"/>
            <a:r>
              <a:rPr lang="en-US"/>
              <a:t>Kruskal’s MST Algorithm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69635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/>
              <a:t>Idea: Grow a </a:t>
            </a:r>
            <a:r>
              <a:rPr lang="en-US">
                <a:solidFill>
                  <a:srgbClr val="FF0000"/>
                </a:solidFill>
              </a:rPr>
              <a:t>forest</a:t>
            </a:r>
            <a:r>
              <a:rPr lang="en-US"/>
              <a:t> out of edges that do not create a cycle.  Pick an edge with the smallest weight.</a:t>
            </a:r>
          </a:p>
        </p:txBody>
      </p:sp>
      <p:sp>
        <p:nvSpPr>
          <p:cNvPr id="69636" name="Text Box 4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812800" y="2971800"/>
            <a:ext cx="168275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>
                <a:solidFill>
                  <a:srgbClr val="006600"/>
                </a:solidFill>
                <a:latin typeface="Times New Roman" pitchFamily="18" charset="0"/>
              </a:rPr>
              <a:t>G=(V,E)</a:t>
            </a:r>
          </a:p>
        </p:txBody>
      </p:sp>
      <p:sp>
        <p:nvSpPr>
          <p:cNvPr id="69637" name="Freeform 5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903288" y="3436938"/>
            <a:ext cx="7045325" cy="2478087"/>
          </a:xfrm>
          <a:custGeom>
            <a:avLst/>
            <a:gdLst>
              <a:gd name="T0" fmla="*/ 2147483647 w 3328"/>
              <a:gd name="T1" fmla="*/ 2147483647 h 2082"/>
              <a:gd name="T2" fmla="*/ 2147483647 w 3328"/>
              <a:gd name="T3" fmla="*/ 2147483647 h 2082"/>
              <a:gd name="T4" fmla="*/ 2147483647 w 3328"/>
              <a:gd name="T5" fmla="*/ 2147483647 h 2082"/>
              <a:gd name="T6" fmla="*/ 2147483647 w 3328"/>
              <a:gd name="T7" fmla="*/ 2147483647 h 2082"/>
              <a:gd name="T8" fmla="*/ 2147483647 w 3328"/>
              <a:gd name="T9" fmla="*/ 2147483647 h 2082"/>
              <a:gd name="T10" fmla="*/ 2147483647 w 3328"/>
              <a:gd name="T11" fmla="*/ 2147483647 h 2082"/>
              <a:gd name="T12" fmla="*/ 2147483647 w 3328"/>
              <a:gd name="T13" fmla="*/ 2147483647 h 2082"/>
              <a:gd name="T14" fmla="*/ 2147483647 w 3328"/>
              <a:gd name="T15" fmla="*/ 2147483647 h 2082"/>
              <a:gd name="T16" fmla="*/ 2147483647 w 3328"/>
              <a:gd name="T17" fmla="*/ 2147483647 h 2082"/>
              <a:gd name="T18" fmla="*/ 2147483647 w 3328"/>
              <a:gd name="T19" fmla="*/ 2147483647 h 2082"/>
              <a:gd name="T20" fmla="*/ 0 w 3328"/>
              <a:gd name="T21" fmla="*/ 2147483647 h 2082"/>
              <a:gd name="T22" fmla="*/ 2147483647 w 3328"/>
              <a:gd name="T23" fmla="*/ 2147483647 h 2082"/>
              <a:gd name="T24" fmla="*/ 2147483647 w 3328"/>
              <a:gd name="T25" fmla="*/ 2147483647 h 2082"/>
              <a:gd name="T26" fmla="*/ 2147483647 w 3328"/>
              <a:gd name="T27" fmla="*/ 2147483647 h 2082"/>
              <a:gd name="T28" fmla="*/ 2147483647 w 3328"/>
              <a:gd name="T29" fmla="*/ 2147483647 h 2082"/>
              <a:gd name="T30" fmla="*/ 2147483647 w 3328"/>
              <a:gd name="T31" fmla="*/ 2147483647 h 2082"/>
              <a:gd name="T32" fmla="*/ 2147483647 w 3328"/>
              <a:gd name="T33" fmla="*/ 2147483647 h 2082"/>
              <a:gd name="T34" fmla="*/ 2147483647 w 3328"/>
              <a:gd name="T35" fmla="*/ 2147483647 h 2082"/>
              <a:gd name="T36" fmla="*/ 2147483647 w 3328"/>
              <a:gd name="T37" fmla="*/ 2147483647 h 2082"/>
              <a:gd name="T38" fmla="*/ 2147483647 w 3328"/>
              <a:gd name="T39" fmla="*/ 2147483647 h 2082"/>
              <a:gd name="T40" fmla="*/ 2147483647 w 3328"/>
              <a:gd name="T41" fmla="*/ 2147483647 h 2082"/>
              <a:gd name="T42" fmla="*/ 2147483647 w 3328"/>
              <a:gd name="T43" fmla="*/ 2147483647 h 2082"/>
              <a:gd name="T44" fmla="*/ 2147483647 w 3328"/>
              <a:gd name="T45" fmla="*/ 2147483647 h 2082"/>
              <a:gd name="T46" fmla="*/ 2147483647 w 3328"/>
              <a:gd name="T47" fmla="*/ 2147483647 h 2082"/>
              <a:gd name="T48" fmla="*/ 2147483647 w 3328"/>
              <a:gd name="T49" fmla="*/ 2147483647 h 2082"/>
              <a:gd name="T50" fmla="*/ 2147483647 w 3328"/>
              <a:gd name="T51" fmla="*/ 2147483647 h 2082"/>
              <a:gd name="T52" fmla="*/ 2147483647 w 3328"/>
              <a:gd name="T53" fmla="*/ 2147483647 h 2082"/>
              <a:gd name="T54" fmla="*/ 2147483647 w 3328"/>
              <a:gd name="T55" fmla="*/ 2147483647 h 2082"/>
              <a:gd name="T56" fmla="*/ 2147483647 w 3328"/>
              <a:gd name="T57" fmla="*/ 2147483647 h 2082"/>
              <a:gd name="T58" fmla="*/ 2147483647 w 3328"/>
              <a:gd name="T59" fmla="*/ 2147483647 h 2082"/>
              <a:gd name="T60" fmla="*/ 2147483647 w 3328"/>
              <a:gd name="T61" fmla="*/ 2147483647 h 2082"/>
              <a:gd name="T62" fmla="*/ 2147483647 w 3328"/>
              <a:gd name="T63" fmla="*/ 2147483647 h 2082"/>
              <a:gd name="T64" fmla="*/ 2147483647 w 3328"/>
              <a:gd name="T65" fmla="*/ 2147483647 h 2082"/>
              <a:gd name="T66" fmla="*/ 2147483647 w 3328"/>
              <a:gd name="T67" fmla="*/ 2147483647 h 2082"/>
              <a:gd name="T68" fmla="*/ 2147483647 w 3328"/>
              <a:gd name="T69" fmla="*/ 2147483647 h 2082"/>
              <a:gd name="T70" fmla="*/ 2147483647 w 3328"/>
              <a:gd name="T71" fmla="*/ 2147483647 h 2082"/>
              <a:gd name="T72" fmla="*/ 2147483647 w 3328"/>
              <a:gd name="T73" fmla="*/ 2147483647 h 208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3328"/>
              <a:gd name="T112" fmla="*/ 0 h 2082"/>
              <a:gd name="T113" fmla="*/ 3328 w 3328"/>
              <a:gd name="T114" fmla="*/ 2082 h 2082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3328" h="2082">
                <a:moveTo>
                  <a:pt x="1653" y="175"/>
                </a:moveTo>
                <a:cubicBezTo>
                  <a:pt x="1581" y="158"/>
                  <a:pt x="1628" y="164"/>
                  <a:pt x="1525" y="175"/>
                </a:cubicBezTo>
                <a:cubicBezTo>
                  <a:pt x="1305" y="199"/>
                  <a:pt x="1362" y="193"/>
                  <a:pt x="1184" y="207"/>
                </a:cubicBezTo>
                <a:cubicBezTo>
                  <a:pt x="987" y="195"/>
                  <a:pt x="793" y="171"/>
                  <a:pt x="597" y="154"/>
                </a:cubicBezTo>
                <a:cubicBezTo>
                  <a:pt x="494" y="158"/>
                  <a:pt x="391" y="159"/>
                  <a:pt x="288" y="165"/>
                </a:cubicBezTo>
                <a:cubicBezTo>
                  <a:pt x="273" y="166"/>
                  <a:pt x="256" y="165"/>
                  <a:pt x="245" y="175"/>
                </a:cubicBezTo>
                <a:cubicBezTo>
                  <a:pt x="218" y="198"/>
                  <a:pt x="206" y="235"/>
                  <a:pt x="181" y="261"/>
                </a:cubicBezTo>
                <a:cubicBezTo>
                  <a:pt x="160" y="322"/>
                  <a:pt x="174" y="286"/>
                  <a:pt x="128" y="378"/>
                </a:cubicBezTo>
                <a:cubicBezTo>
                  <a:pt x="121" y="392"/>
                  <a:pt x="106" y="421"/>
                  <a:pt x="106" y="421"/>
                </a:cubicBezTo>
                <a:cubicBezTo>
                  <a:pt x="97" y="478"/>
                  <a:pt x="89" y="519"/>
                  <a:pt x="64" y="570"/>
                </a:cubicBezTo>
                <a:cubicBezTo>
                  <a:pt x="40" y="755"/>
                  <a:pt x="13" y="939"/>
                  <a:pt x="0" y="1125"/>
                </a:cubicBezTo>
                <a:cubicBezTo>
                  <a:pt x="1" y="1147"/>
                  <a:pt x="3" y="1379"/>
                  <a:pt x="32" y="1423"/>
                </a:cubicBezTo>
                <a:cubicBezTo>
                  <a:pt x="67" y="1476"/>
                  <a:pt x="129" y="1504"/>
                  <a:pt x="170" y="1551"/>
                </a:cubicBezTo>
                <a:cubicBezTo>
                  <a:pt x="253" y="1646"/>
                  <a:pt x="304" y="1763"/>
                  <a:pt x="416" y="1829"/>
                </a:cubicBezTo>
                <a:cubicBezTo>
                  <a:pt x="465" y="1858"/>
                  <a:pt x="579" y="1860"/>
                  <a:pt x="618" y="1861"/>
                </a:cubicBezTo>
                <a:cubicBezTo>
                  <a:pt x="871" y="1867"/>
                  <a:pt x="1123" y="1868"/>
                  <a:pt x="1376" y="1871"/>
                </a:cubicBezTo>
                <a:cubicBezTo>
                  <a:pt x="1433" y="1883"/>
                  <a:pt x="1490" y="1897"/>
                  <a:pt x="1546" y="1914"/>
                </a:cubicBezTo>
                <a:cubicBezTo>
                  <a:pt x="1567" y="1920"/>
                  <a:pt x="1589" y="1928"/>
                  <a:pt x="1610" y="1935"/>
                </a:cubicBezTo>
                <a:cubicBezTo>
                  <a:pt x="1621" y="1939"/>
                  <a:pt x="1642" y="1946"/>
                  <a:pt x="1642" y="1946"/>
                </a:cubicBezTo>
                <a:cubicBezTo>
                  <a:pt x="1685" y="1987"/>
                  <a:pt x="1655" y="1966"/>
                  <a:pt x="1749" y="1989"/>
                </a:cubicBezTo>
                <a:cubicBezTo>
                  <a:pt x="1827" y="2009"/>
                  <a:pt x="1905" y="2028"/>
                  <a:pt x="1984" y="2042"/>
                </a:cubicBezTo>
                <a:cubicBezTo>
                  <a:pt x="2690" y="2029"/>
                  <a:pt x="2385" y="2082"/>
                  <a:pt x="2688" y="1978"/>
                </a:cubicBezTo>
                <a:cubicBezTo>
                  <a:pt x="2717" y="1949"/>
                  <a:pt x="2755" y="1932"/>
                  <a:pt x="2784" y="1903"/>
                </a:cubicBezTo>
                <a:cubicBezTo>
                  <a:pt x="2850" y="1837"/>
                  <a:pt x="2916" y="1773"/>
                  <a:pt x="2986" y="1711"/>
                </a:cubicBezTo>
                <a:cubicBezTo>
                  <a:pt x="3005" y="1694"/>
                  <a:pt x="3019" y="1672"/>
                  <a:pt x="3040" y="1658"/>
                </a:cubicBezTo>
                <a:cubicBezTo>
                  <a:pt x="3108" y="1613"/>
                  <a:pt x="3173" y="1553"/>
                  <a:pt x="3221" y="1487"/>
                </a:cubicBezTo>
                <a:cubicBezTo>
                  <a:pt x="3257" y="1437"/>
                  <a:pt x="3258" y="1372"/>
                  <a:pt x="3285" y="1317"/>
                </a:cubicBezTo>
                <a:cubicBezTo>
                  <a:pt x="3309" y="1133"/>
                  <a:pt x="3317" y="947"/>
                  <a:pt x="3328" y="762"/>
                </a:cubicBezTo>
                <a:cubicBezTo>
                  <a:pt x="3324" y="634"/>
                  <a:pt x="3324" y="506"/>
                  <a:pt x="3317" y="378"/>
                </a:cubicBezTo>
                <a:cubicBezTo>
                  <a:pt x="3312" y="284"/>
                  <a:pt x="3207" y="216"/>
                  <a:pt x="3136" y="175"/>
                </a:cubicBezTo>
                <a:cubicBezTo>
                  <a:pt x="3116" y="164"/>
                  <a:pt x="3103" y="142"/>
                  <a:pt x="3082" y="133"/>
                </a:cubicBezTo>
                <a:cubicBezTo>
                  <a:pt x="3055" y="122"/>
                  <a:pt x="3025" y="118"/>
                  <a:pt x="2997" y="111"/>
                </a:cubicBezTo>
                <a:cubicBezTo>
                  <a:pt x="2921" y="61"/>
                  <a:pt x="2811" y="37"/>
                  <a:pt x="2720" y="26"/>
                </a:cubicBezTo>
                <a:cubicBezTo>
                  <a:pt x="2652" y="18"/>
                  <a:pt x="2517" y="5"/>
                  <a:pt x="2517" y="5"/>
                </a:cubicBezTo>
                <a:cubicBezTo>
                  <a:pt x="2398" y="10"/>
                  <a:pt x="2328" y="0"/>
                  <a:pt x="2229" y="26"/>
                </a:cubicBezTo>
                <a:cubicBezTo>
                  <a:pt x="2116" y="55"/>
                  <a:pt x="2012" y="156"/>
                  <a:pt x="1888" y="165"/>
                </a:cubicBezTo>
                <a:cubicBezTo>
                  <a:pt x="1810" y="171"/>
                  <a:pt x="1731" y="172"/>
                  <a:pt x="1653" y="175"/>
                </a:cubicBezTo>
                <a:close/>
              </a:path>
            </a:pathLst>
          </a:custGeom>
          <a:noFill/>
          <a:ln w="3175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38" name="Freeform 6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1309688" y="4035425"/>
            <a:ext cx="1433512" cy="803275"/>
          </a:xfrm>
          <a:custGeom>
            <a:avLst/>
            <a:gdLst>
              <a:gd name="T0" fmla="*/ 2147483647 w 677"/>
              <a:gd name="T1" fmla="*/ 2147483647 h 675"/>
              <a:gd name="T2" fmla="*/ 2147483647 w 677"/>
              <a:gd name="T3" fmla="*/ 2147483647 h 675"/>
              <a:gd name="T4" fmla="*/ 2147483647 w 677"/>
              <a:gd name="T5" fmla="*/ 2147483647 h 675"/>
              <a:gd name="T6" fmla="*/ 2147483647 w 677"/>
              <a:gd name="T7" fmla="*/ 2147483647 h 675"/>
              <a:gd name="T8" fmla="*/ 2147483647 w 677"/>
              <a:gd name="T9" fmla="*/ 2147483647 h 675"/>
              <a:gd name="T10" fmla="*/ 0 w 677"/>
              <a:gd name="T11" fmla="*/ 2147483647 h 675"/>
              <a:gd name="T12" fmla="*/ 2147483647 w 677"/>
              <a:gd name="T13" fmla="*/ 2147483647 h 675"/>
              <a:gd name="T14" fmla="*/ 2147483647 w 677"/>
              <a:gd name="T15" fmla="*/ 2147483647 h 675"/>
              <a:gd name="T16" fmla="*/ 2147483647 w 677"/>
              <a:gd name="T17" fmla="*/ 2147483647 h 675"/>
              <a:gd name="T18" fmla="*/ 2147483647 w 677"/>
              <a:gd name="T19" fmla="*/ 2147483647 h 675"/>
              <a:gd name="T20" fmla="*/ 2147483647 w 677"/>
              <a:gd name="T21" fmla="*/ 2147483647 h 675"/>
              <a:gd name="T22" fmla="*/ 2147483647 w 677"/>
              <a:gd name="T23" fmla="*/ 2147483647 h 675"/>
              <a:gd name="T24" fmla="*/ 2147483647 w 677"/>
              <a:gd name="T25" fmla="*/ 2147483647 h 675"/>
              <a:gd name="T26" fmla="*/ 2147483647 w 677"/>
              <a:gd name="T27" fmla="*/ 2147483647 h 675"/>
              <a:gd name="T28" fmla="*/ 2147483647 w 677"/>
              <a:gd name="T29" fmla="*/ 2147483647 h 675"/>
              <a:gd name="T30" fmla="*/ 2147483647 w 677"/>
              <a:gd name="T31" fmla="*/ 2147483647 h 675"/>
              <a:gd name="T32" fmla="*/ 2147483647 w 677"/>
              <a:gd name="T33" fmla="*/ 2147483647 h 675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677"/>
              <a:gd name="T52" fmla="*/ 0 h 675"/>
              <a:gd name="T53" fmla="*/ 677 w 677"/>
              <a:gd name="T54" fmla="*/ 675 h 675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677" h="675">
                <a:moveTo>
                  <a:pt x="426" y="56"/>
                </a:moveTo>
                <a:cubicBezTo>
                  <a:pt x="409" y="0"/>
                  <a:pt x="378" y="13"/>
                  <a:pt x="320" y="3"/>
                </a:cubicBezTo>
                <a:cubicBezTo>
                  <a:pt x="271" y="13"/>
                  <a:pt x="243" y="18"/>
                  <a:pt x="202" y="46"/>
                </a:cubicBezTo>
                <a:cubicBezTo>
                  <a:pt x="175" y="87"/>
                  <a:pt x="136" y="112"/>
                  <a:pt x="106" y="152"/>
                </a:cubicBezTo>
                <a:cubicBezTo>
                  <a:pt x="78" y="189"/>
                  <a:pt x="63" y="237"/>
                  <a:pt x="32" y="270"/>
                </a:cubicBezTo>
                <a:cubicBezTo>
                  <a:pt x="22" y="309"/>
                  <a:pt x="9" y="347"/>
                  <a:pt x="0" y="387"/>
                </a:cubicBezTo>
                <a:cubicBezTo>
                  <a:pt x="6" y="473"/>
                  <a:pt x="4" y="600"/>
                  <a:pt x="106" y="632"/>
                </a:cubicBezTo>
                <a:cubicBezTo>
                  <a:pt x="113" y="639"/>
                  <a:pt x="119" y="649"/>
                  <a:pt x="128" y="654"/>
                </a:cubicBezTo>
                <a:cubicBezTo>
                  <a:pt x="148" y="664"/>
                  <a:pt x="192" y="675"/>
                  <a:pt x="192" y="675"/>
                </a:cubicBezTo>
                <a:cubicBezTo>
                  <a:pt x="213" y="668"/>
                  <a:pt x="237" y="667"/>
                  <a:pt x="256" y="654"/>
                </a:cubicBezTo>
                <a:cubicBezTo>
                  <a:pt x="277" y="640"/>
                  <a:pt x="320" y="611"/>
                  <a:pt x="320" y="611"/>
                </a:cubicBezTo>
                <a:cubicBezTo>
                  <a:pt x="379" y="521"/>
                  <a:pt x="500" y="542"/>
                  <a:pt x="597" y="536"/>
                </a:cubicBezTo>
                <a:cubicBezTo>
                  <a:pt x="646" y="521"/>
                  <a:pt x="633" y="504"/>
                  <a:pt x="661" y="462"/>
                </a:cubicBezTo>
                <a:cubicBezTo>
                  <a:pt x="654" y="337"/>
                  <a:pt x="677" y="281"/>
                  <a:pt x="618" y="195"/>
                </a:cubicBezTo>
                <a:cubicBezTo>
                  <a:pt x="600" y="137"/>
                  <a:pt x="556" y="107"/>
                  <a:pt x="501" y="88"/>
                </a:cubicBezTo>
                <a:cubicBezTo>
                  <a:pt x="494" y="77"/>
                  <a:pt x="491" y="63"/>
                  <a:pt x="480" y="56"/>
                </a:cubicBezTo>
                <a:cubicBezTo>
                  <a:pt x="394" y="3"/>
                  <a:pt x="411" y="25"/>
                  <a:pt x="426" y="56"/>
                </a:cubicBez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39" name="Freeform 7"/>
          <p:cNvSpPr>
            <a:spLocks/>
          </p:cNvSpPr>
          <p:nvPr>
            <p:custDataLst>
              <p:tags r:id="rId6"/>
            </p:custDataLst>
          </p:nvPr>
        </p:nvSpPr>
        <p:spPr bwMode="auto">
          <a:xfrm>
            <a:off x="4027488" y="3890963"/>
            <a:ext cx="2425700" cy="1000125"/>
          </a:xfrm>
          <a:custGeom>
            <a:avLst/>
            <a:gdLst>
              <a:gd name="T0" fmla="*/ 2147483647 w 1146"/>
              <a:gd name="T1" fmla="*/ 2147483647 h 840"/>
              <a:gd name="T2" fmla="*/ 2147483647 w 1146"/>
              <a:gd name="T3" fmla="*/ 2147483647 h 840"/>
              <a:gd name="T4" fmla="*/ 2147483647 w 1146"/>
              <a:gd name="T5" fmla="*/ 2147483647 h 840"/>
              <a:gd name="T6" fmla="*/ 2147483647 w 1146"/>
              <a:gd name="T7" fmla="*/ 2147483647 h 840"/>
              <a:gd name="T8" fmla="*/ 2147483647 w 1146"/>
              <a:gd name="T9" fmla="*/ 2147483647 h 840"/>
              <a:gd name="T10" fmla="*/ 2147483647 w 1146"/>
              <a:gd name="T11" fmla="*/ 2147483647 h 840"/>
              <a:gd name="T12" fmla="*/ 2147483647 w 1146"/>
              <a:gd name="T13" fmla="*/ 2147483647 h 840"/>
              <a:gd name="T14" fmla="*/ 2147483647 w 1146"/>
              <a:gd name="T15" fmla="*/ 2147483647 h 840"/>
              <a:gd name="T16" fmla="*/ 2147483647 w 1146"/>
              <a:gd name="T17" fmla="*/ 2147483647 h 840"/>
              <a:gd name="T18" fmla="*/ 2147483647 w 1146"/>
              <a:gd name="T19" fmla="*/ 2147483647 h 840"/>
              <a:gd name="T20" fmla="*/ 2147483647 w 1146"/>
              <a:gd name="T21" fmla="*/ 2147483647 h 840"/>
              <a:gd name="T22" fmla="*/ 2147483647 w 1146"/>
              <a:gd name="T23" fmla="*/ 2147483647 h 840"/>
              <a:gd name="T24" fmla="*/ 2147483647 w 1146"/>
              <a:gd name="T25" fmla="*/ 2147483647 h 840"/>
              <a:gd name="T26" fmla="*/ 2147483647 w 1146"/>
              <a:gd name="T27" fmla="*/ 2147483647 h 840"/>
              <a:gd name="T28" fmla="*/ 2147483647 w 1146"/>
              <a:gd name="T29" fmla="*/ 2147483647 h 840"/>
              <a:gd name="T30" fmla="*/ 2147483647 w 1146"/>
              <a:gd name="T31" fmla="*/ 2147483647 h 840"/>
              <a:gd name="T32" fmla="*/ 2147483647 w 1146"/>
              <a:gd name="T33" fmla="*/ 2147483647 h 840"/>
              <a:gd name="T34" fmla="*/ 2147483647 w 1146"/>
              <a:gd name="T35" fmla="*/ 2147483647 h 840"/>
              <a:gd name="T36" fmla="*/ 2147483647 w 1146"/>
              <a:gd name="T37" fmla="*/ 2147483647 h 840"/>
              <a:gd name="T38" fmla="*/ 2147483647 w 1146"/>
              <a:gd name="T39" fmla="*/ 2147483647 h 840"/>
              <a:gd name="T40" fmla="*/ 2147483647 w 1146"/>
              <a:gd name="T41" fmla="*/ 2147483647 h 840"/>
              <a:gd name="T42" fmla="*/ 2147483647 w 1146"/>
              <a:gd name="T43" fmla="*/ 2147483647 h 840"/>
              <a:gd name="T44" fmla="*/ 2147483647 w 1146"/>
              <a:gd name="T45" fmla="*/ 2147483647 h 840"/>
              <a:gd name="T46" fmla="*/ 2147483647 w 1146"/>
              <a:gd name="T47" fmla="*/ 2147483647 h 840"/>
              <a:gd name="T48" fmla="*/ 2147483647 w 1146"/>
              <a:gd name="T49" fmla="*/ 2147483647 h 840"/>
              <a:gd name="T50" fmla="*/ 2147483647 w 1146"/>
              <a:gd name="T51" fmla="*/ 2147483647 h 840"/>
              <a:gd name="T52" fmla="*/ 2147483647 w 1146"/>
              <a:gd name="T53" fmla="*/ 2147483647 h 840"/>
              <a:gd name="T54" fmla="*/ 2147483647 w 1146"/>
              <a:gd name="T55" fmla="*/ 2147483647 h 840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1146"/>
              <a:gd name="T85" fmla="*/ 0 h 840"/>
              <a:gd name="T86" fmla="*/ 1146 w 1146"/>
              <a:gd name="T87" fmla="*/ 840 h 840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1146" h="840">
                <a:moveTo>
                  <a:pt x="1041" y="17"/>
                </a:moveTo>
                <a:cubicBezTo>
                  <a:pt x="987" y="0"/>
                  <a:pt x="934" y="32"/>
                  <a:pt x="881" y="49"/>
                </a:cubicBezTo>
                <a:cubicBezTo>
                  <a:pt x="804" y="74"/>
                  <a:pt x="691" y="119"/>
                  <a:pt x="646" y="188"/>
                </a:cubicBezTo>
                <a:cubicBezTo>
                  <a:pt x="632" y="209"/>
                  <a:pt x="618" y="231"/>
                  <a:pt x="604" y="252"/>
                </a:cubicBezTo>
                <a:cubicBezTo>
                  <a:pt x="593" y="269"/>
                  <a:pt x="572" y="278"/>
                  <a:pt x="561" y="295"/>
                </a:cubicBezTo>
                <a:cubicBezTo>
                  <a:pt x="548" y="315"/>
                  <a:pt x="544" y="340"/>
                  <a:pt x="529" y="359"/>
                </a:cubicBezTo>
                <a:cubicBezTo>
                  <a:pt x="521" y="369"/>
                  <a:pt x="507" y="372"/>
                  <a:pt x="497" y="380"/>
                </a:cubicBezTo>
                <a:cubicBezTo>
                  <a:pt x="462" y="409"/>
                  <a:pt x="445" y="429"/>
                  <a:pt x="401" y="444"/>
                </a:cubicBezTo>
                <a:cubicBezTo>
                  <a:pt x="354" y="439"/>
                  <a:pt x="302" y="447"/>
                  <a:pt x="262" y="423"/>
                </a:cubicBezTo>
                <a:cubicBezTo>
                  <a:pt x="253" y="418"/>
                  <a:pt x="249" y="407"/>
                  <a:pt x="241" y="401"/>
                </a:cubicBezTo>
                <a:cubicBezTo>
                  <a:pt x="202" y="371"/>
                  <a:pt x="160" y="338"/>
                  <a:pt x="113" y="327"/>
                </a:cubicBezTo>
                <a:cubicBezTo>
                  <a:pt x="102" y="330"/>
                  <a:pt x="90" y="331"/>
                  <a:pt x="81" y="337"/>
                </a:cubicBezTo>
                <a:cubicBezTo>
                  <a:pt x="64" y="349"/>
                  <a:pt x="38" y="380"/>
                  <a:pt x="38" y="380"/>
                </a:cubicBezTo>
                <a:cubicBezTo>
                  <a:pt x="15" y="479"/>
                  <a:pt x="0" y="622"/>
                  <a:pt x="113" y="657"/>
                </a:cubicBezTo>
                <a:cubicBezTo>
                  <a:pt x="124" y="664"/>
                  <a:pt x="133" y="674"/>
                  <a:pt x="145" y="679"/>
                </a:cubicBezTo>
                <a:cubicBezTo>
                  <a:pt x="165" y="688"/>
                  <a:pt x="190" y="688"/>
                  <a:pt x="209" y="700"/>
                </a:cubicBezTo>
                <a:cubicBezTo>
                  <a:pt x="254" y="729"/>
                  <a:pt x="288" y="761"/>
                  <a:pt x="337" y="785"/>
                </a:cubicBezTo>
                <a:cubicBezTo>
                  <a:pt x="389" y="840"/>
                  <a:pt x="457" y="813"/>
                  <a:pt x="529" y="807"/>
                </a:cubicBezTo>
                <a:cubicBezTo>
                  <a:pt x="590" y="746"/>
                  <a:pt x="561" y="781"/>
                  <a:pt x="614" y="700"/>
                </a:cubicBezTo>
                <a:cubicBezTo>
                  <a:pt x="620" y="691"/>
                  <a:pt x="619" y="678"/>
                  <a:pt x="625" y="668"/>
                </a:cubicBezTo>
                <a:cubicBezTo>
                  <a:pt x="638" y="646"/>
                  <a:pt x="668" y="604"/>
                  <a:pt x="668" y="604"/>
                </a:cubicBezTo>
                <a:cubicBezTo>
                  <a:pt x="720" y="447"/>
                  <a:pt x="662" y="605"/>
                  <a:pt x="710" y="508"/>
                </a:cubicBezTo>
                <a:cubicBezTo>
                  <a:pt x="715" y="498"/>
                  <a:pt x="713" y="484"/>
                  <a:pt x="721" y="476"/>
                </a:cubicBezTo>
                <a:cubicBezTo>
                  <a:pt x="802" y="395"/>
                  <a:pt x="938" y="395"/>
                  <a:pt x="1041" y="369"/>
                </a:cubicBezTo>
                <a:cubicBezTo>
                  <a:pt x="1099" y="331"/>
                  <a:pt x="1054" y="370"/>
                  <a:pt x="1084" y="316"/>
                </a:cubicBezTo>
                <a:cubicBezTo>
                  <a:pt x="1145" y="206"/>
                  <a:pt x="1112" y="292"/>
                  <a:pt x="1137" y="220"/>
                </a:cubicBezTo>
                <a:cubicBezTo>
                  <a:pt x="1129" y="144"/>
                  <a:pt x="1146" y="94"/>
                  <a:pt x="1073" y="71"/>
                </a:cubicBezTo>
                <a:cubicBezTo>
                  <a:pt x="1044" y="41"/>
                  <a:pt x="1055" y="59"/>
                  <a:pt x="1041" y="17"/>
                </a:cubicBez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40" name="Freeform 8"/>
          <p:cNvSpPr>
            <a:spLocks/>
          </p:cNvSpPr>
          <p:nvPr>
            <p:custDataLst>
              <p:tags r:id="rId7"/>
            </p:custDataLst>
          </p:nvPr>
        </p:nvSpPr>
        <p:spPr bwMode="auto">
          <a:xfrm>
            <a:off x="6140450" y="5330825"/>
            <a:ext cx="520700" cy="284163"/>
          </a:xfrm>
          <a:custGeom>
            <a:avLst/>
            <a:gdLst>
              <a:gd name="T0" fmla="*/ 2147483647 w 246"/>
              <a:gd name="T1" fmla="*/ 2147483647 h 239"/>
              <a:gd name="T2" fmla="*/ 2147483647 w 246"/>
              <a:gd name="T3" fmla="*/ 2147483647 h 239"/>
              <a:gd name="T4" fmla="*/ 2147483647 w 246"/>
              <a:gd name="T5" fmla="*/ 2147483647 h 239"/>
              <a:gd name="T6" fmla="*/ 2147483647 w 246"/>
              <a:gd name="T7" fmla="*/ 2147483647 h 239"/>
              <a:gd name="T8" fmla="*/ 2147483647 w 246"/>
              <a:gd name="T9" fmla="*/ 2147483647 h 239"/>
              <a:gd name="T10" fmla="*/ 2147483647 w 246"/>
              <a:gd name="T11" fmla="*/ 2147483647 h 239"/>
              <a:gd name="T12" fmla="*/ 2147483647 w 246"/>
              <a:gd name="T13" fmla="*/ 2147483647 h 23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46"/>
              <a:gd name="T22" fmla="*/ 0 h 239"/>
              <a:gd name="T23" fmla="*/ 246 w 246"/>
              <a:gd name="T24" fmla="*/ 239 h 23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46" h="239">
                <a:moveTo>
                  <a:pt x="150" y="35"/>
                </a:moveTo>
                <a:cubicBezTo>
                  <a:pt x="146" y="24"/>
                  <a:pt x="150" y="7"/>
                  <a:pt x="139" y="3"/>
                </a:cubicBezTo>
                <a:cubicBezTo>
                  <a:pt x="129" y="0"/>
                  <a:pt x="70" y="19"/>
                  <a:pt x="54" y="24"/>
                </a:cubicBezTo>
                <a:cubicBezTo>
                  <a:pt x="4" y="74"/>
                  <a:pt x="0" y="164"/>
                  <a:pt x="54" y="216"/>
                </a:cubicBezTo>
                <a:cubicBezTo>
                  <a:pt x="127" y="211"/>
                  <a:pt x="220" y="239"/>
                  <a:pt x="246" y="163"/>
                </a:cubicBezTo>
                <a:cubicBezTo>
                  <a:pt x="241" y="148"/>
                  <a:pt x="208" y="35"/>
                  <a:pt x="182" y="35"/>
                </a:cubicBezTo>
                <a:cubicBezTo>
                  <a:pt x="171" y="35"/>
                  <a:pt x="161" y="35"/>
                  <a:pt x="150" y="35"/>
                </a:cubicBez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41" name="Freeform 9"/>
          <p:cNvSpPr>
            <a:spLocks/>
          </p:cNvSpPr>
          <p:nvPr>
            <p:custDataLst>
              <p:tags r:id="rId8"/>
            </p:custDataLst>
          </p:nvPr>
        </p:nvSpPr>
        <p:spPr bwMode="auto">
          <a:xfrm>
            <a:off x="2887663" y="5029200"/>
            <a:ext cx="1100137" cy="479425"/>
          </a:xfrm>
          <a:custGeom>
            <a:avLst/>
            <a:gdLst>
              <a:gd name="T0" fmla="*/ 2147483647 w 520"/>
              <a:gd name="T1" fmla="*/ 2147483647 h 403"/>
              <a:gd name="T2" fmla="*/ 2147483647 w 520"/>
              <a:gd name="T3" fmla="*/ 2147483647 h 403"/>
              <a:gd name="T4" fmla="*/ 2147483647 w 520"/>
              <a:gd name="T5" fmla="*/ 0 h 403"/>
              <a:gd name="T6" fmla="*/ 2147483647 w 520"/>
              <a:gd name="T7" fmla="*/ 2147483647 h 403"/>
              <a:gd name="T8" fmla="*/ 2147483647 w 520"/>
              <a:gd name="T9" fmla="*/ 2147483647 h 403"/>
              <a:gd name="T10" fmla="*/ 2147483647 w 520"/>
              <a:gd name="T11" fmla="*/ 2147483647 h 403"/>
              <a:gd name="T12" fmla="*/ 2147483647 w 520"/>
              <a:gd name="T13" fmla="*/ 2147483647 h 403"/>
              <a:gd name="T14" fmla="*/ 2147483647 w 520"/>
              <a:gd name="T15" fmla="*/ 2147483647 h 403"/>
              <a:gd name="T16" fmla="*/ 2147483647 w 520"/>
              <a:gd name="T17" fmla="*/ 2147483647 h 403"/>
              <a:gd name="T18" fmla="*/ 2147483647 w 520"/>
              <a:gd name="T19" fmla="*/ 2147483647 h 403"/>
              <a:gd name="T20" fmla="*/ 2147483647 w 520"/>
              <a:gd name="T21" fmla="*/ 2147483647 h 403"/>
              <a:gd name="T22" fmla="*/ 2147483647 w 520"/>
              <a:gd name="T23" fmla="*/ 2147483647 h 403"/>
              <a:gd name="T24" fmla="*/ 2147483647 w 520"/>
              <a:gd name="T25" fmla="*/ 2147483647 h 403"/>
              <a:gd name="T26" fmla="*/ 2147483647 w 520"/>
              <a:gd name="T27" fmla="*/ 2147483647 h 403"/>
              <a:gd name="T28" fmla="*/ 2147483647 w 520"/>
              <a:gd name="T29" fmla="*/ 2147483647 h 403"/>
              <a:gd name="T30" fmla="*/ 2147483647 w 520"/>
              <a:gd name="T31" fmla="*/ 2147483647 h 403"/>
              <a:gd name="T32" fmla="*/ 2147483647 w 520"/>
              <a:gd name="T33" fmla="*/ 2147483647 h 403"/>
              <a:gd name="T34" fmla="*/ 2147483647 w 520"/>
              <a:gd name="T35" fmla="*/ 2147483647 h 403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w 520"/>
              <a:gd name="T55" fmla="*/ 0 h 403"/>
              <a:gd name="T56" fmla="*/ 520 w 520"/>
              <a:gd name="T57" fmla="*/ 403 h 403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T54" t="T55" r="T56" b="T57"/>
            <a:pathLst>
              <a:path w="520" h="403">
                <a:moveTo>
                  <a:pt x="471" y="64"/>
                </a:moveTo>
                <a:cubicBezTo>
                  <a:pt x="441" y="36"/>
                  <a:pt x="415" y="31"/>
                  <a:pt x="375" y="21"/>
                </a:cubicBezTo>
                <a:cubicBezTo>
                  <a:pt x="346" y="14"/>
                  <a:pt x="289" y="0"/>
                  <a:pt x="289" y="0"/>
                </a:cubicBezTo>
                <a:cubicBezTo>
                  <a:pt x="261" y="4"/>
                  <a:pt x="232" y="3"/>
                  <a:pt x="204" y="11"/>
                </a:cubicBezTo>
                <a:cubicBezTo>
                  <a:pt x="159" y="23"/>
                  <a:pt x="173" y="57"/>
                  <a:pt x="119" y="75"/>
                </a:cubicBezTo>
                <a:cubicBezTo>
                  <a:pt x="112" y="82"/>
                  <a:pt x="103" y="88"/>
                  <a:pt x="97" y="96"/>
                </a:cubicBezTo>
                <a:cubicBezTo>
                  <a:pt x="89" y="106"/>
                  <a:pt x="85" y="119"/>
                  <a:pt x="76" y="128"/>
                </a:cubicBezTo>
                <a:cubicBezTo>
                  <a:pt x="67" y="137"/>
                  <a:pt x="54" y="141"/>
                  <a:pt x="44" y="149"/>
                </a:cubicBezTo>
                <a:cubicBezTo>
                  <a:pt x="36" y="155"/>
                  <a:pt x="30" y="164"/>
                  <a:pt x="23" y="171"/>
                </a:cubicBezTo>
                <a:cubicBezTo>
                  <a:pt x="0" y="238"/>
                  <a:pt x="4" y="318"/>
                  <a:pt x="76" y="341"/>
                </a:cubicBezTo>
                <a:cubicBezTo>
                  <a:pt x="113" y="379"/>
                  <a:pt x="87" y="359"/>
                  <a:pt x="161" y="384"/>
                </a:cubicBezTo>
                <a:cubicBezTo>
                  <a:pt x="172" y="388"/>
                  <a:pt x="193" y="395"/>
                  <a:pt x="193" y="395"/>
                </a:cubicBezTo>
                <a:cubicBezTo>
                  <a:pt x="218" y="391"/>
                  <a:pt x="251" y="403"/>
                  <a:pt x="268" y="384"/>
                </a:cubicBezTo>
                <a:cubicBezTo>
                  <a:pt x="308" y="339"/>
                  <a:pt x="253" y="291"/>
                  <a:pt x="311" y="245"/>
                </a:cubicBezTo>
                <a:cubicBezTo>
                  <a:pt x="335" y="226"/>
                  <a:pt x="347" y="221"/>
                  <a:pt x="375" y="213"/>
                </a:cubicBezTo>
                <a:cubicBezTo>
                  <a:pt x="403" y="205"/>
                  <a:pt x="460" y="192"/>
                  <a:pt x="460" y="192"/>
                </a:cubicBezTo>
                <a:cubicBezTo>
                  <a:pt x="471" y="185"/>
                  <a:pt x="484" y="181"/>
                  <a:pt x="492" y="171"/>
                </a:cubicBezTo>
                <a:cubicBezTo>
                  <a:pt x="516" y="141"/>
                  <a:pt x="520" y="64"/>
                  <a:pt x="471" y="64"/>
                </a:cubicBez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42" name="Freeform 10"/>
          <p:cNvSpPr>
            <a:spLocks/>
          </p:cNvSpPr>
          <p:nvPr>
            <p:custDataLst>
              <p:tags r:id="rId9"/>
            </p:custDataLst>
          </p:nvPr>
        </p:nvSpPr>
        <p:spPr bwMode="auto">
          <a:xfrm>
            <a:off x="6343650" y="4445000"/>
            <a:ext cx="1049338" cy="660400"/>
          </a:xfrm>
          <a:custGeom>
            <a:avLst/>
            <a:gdLst>
              <a:gd name="T0" fmla="*/ 2147483647 w 496"/>
              <a:gd name="T1" fmla="*/ 0 h 555"/>
              <a:gd name="T2" fmla="*/ 2147483647 w 496"/>
              <a:gd name="T3" fmla="*/ 2147483647 h 555"/>
              <a:gd name="T4" fmla="*/ 2147483647 w 496"/>
              <a:gd name="T5" fmla="*/ 2147483647 h 555"/>
              <a:gd name="T6" fmla="*/ 2147483647 w 496"/>
              <a:gd name="T7" fmla="*/ 2147483647 h 555"/>
              <a:gd name="T8" fmla="*/ 0 w 496"/>
              <a:gd name="T9" fmla="*/ 2147483647 h 555"/>
              <a:gd name="T10" fmla="*/ 2147483647 w 496"/>
              <a:gd name="T11" fmla="*/ 2147483647 h 555"/>
              <a:gd name="T12" fmla="*/ 2147483647 w 496"/>
              <a:gd name="T13" fmla="*/ 2147483647 h 555"/>
              <a:gd name="T14" fmla="*/ 2147483647 w 496"/>
              <a:gd name="T15" fmla="*/ 2147483647 h 555"/>
              <a:gd name="T16" fmla="*/ 2147483647 w 496"/>
              <a:gd name="T17" fmla="*/ 2147483647 h 555"/>
              <a:gd name="T18" fmla="*/ 2147483647 w 496"/>
              <a:gd name="T19" fmla="*/ 2147483647 h 555"/>
              <a:gd name="T20" fmla="*/ 2147483647 w 496"/>
              <a:gd name="T21" fmla="*/ 2147483647 h 555"/>
              <a:gd name="T22" fmla="*/ 2147483647 w 496"/>
              <a:gd name="T23" fmla="*/ 2147483647 h 555"/>
              <a:gd name="T24" fmla="*/ 2147483647 w 496"/>
              <a:gd name="T25" fmla="*/ 2147483647 h 555"/>
              <a:gd name="T26" fmla="*/ 2147483647 w 496"/>
              <a:gd name="T27" fmla="*/ 2147483647 h 555"/>
              <a:gd name="T28" fmla="*/ 2147483647 w 496"/>
              <a:gd name="T29" fmla="*/ 0 h 555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496"/>
              <a:gd name="T46" fmla="*/ 0 h 555"/>
              <a:gd name="T47" fmla="*/ 496 w 496"/>
              <a:gd name="T48" fmla="*/ 555 h 555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496" h="555">
                <a:moveTo>
                  <a:pt x="470" y="0"/>
                </a:moveTo>
                <a:cubicBezTo>
                  <a:pt x="386" y="29"/>
                  <a:pt x="300" y="53"/>
                  <a:pt x="214" y="75"/>
                </a:cubicBezTo>
                <a:cubicBezTo>
                  <a:pt x="189" y="82"/>
                  <a:pt x="164" y="89"/>
                  <a:pt x="139" y="96"/>
                </a:cubicBezTo>
                <a:cubicBezTo>
                  <a:pt x="117" y="102"/>
                  <a:pt x="75" y="118"/>
                  <a:pt x="75" y="118"/>
                </a:cubicBezTo>
                <a:cubicBezTo>
                  <a:pt x="47" y="146"/>
                  <a:pt x="28" y="176"/>
                  <a:pt x="0" y="203"/>
                </a:cubicBezTo>
                <a:cubicBezTo>
                  <a:pt x="4" y="235"/>
                  <a:pt x="3" y="268"/>
                  <a:pt x="11" y="299"/>
                </a:cubicBezTo>
                <a:cubicBezTo>
                  <a:pt x="22" y="341"/>
                  <a:pt x="73" y="372"/>
                  <a:pt x="107" y="395"/>
                </a:cubicBezTo>
                <a:cubicBezTo>
                  <a:pt x="144" y="451"/>
                  <a:pt x="180" y="476"/>
                  <a:pt x="235" y="512"/>
                </a:cubicBezTo>
                <a:cubicBezTo>
                  <a:pt x="252" y="523"/>
                  <a:pt x="278" y="555"/>
                  <a:pt x="278" y="555"/>
                </a:cubicBezTo>
                <a:cubicBezTo>
                  <a:pt x="303" y="551"/>
                  <a:pt x="328" y="549"/>
                  <a:pt x="352" y="544"/>
                </a:cubicBezTo>
                <a:cubicBezTo>
                  <a:pt x="363" y="542"/>
                  <a:pt x="377" y="543"/>
                  <a:pt x="384" y="534"/>
                </a:cubicBezTo>
                <a:cubicBezTo>
                  <a:pt x="397" y="516"/>
                  <a:pt x="399" y="491"/>
                  <a:pt x="406" y="470"/>
                </a:cubicBezTo>
                <a:cubicBezTo>
                  <a:pt x="410" y="459"/>
                  <a:pt x="416" y="438"/>
                  <a:pt x="416" y="438"/>
                </a:cubicBezTo>
                <a:cubicBezTo>
                  <a:pt x="421" y="346"/>
                  <a:pt x="406" y="205"/>
                  <a:pt x="480" y="128"/>
                </a:cubicBezTo>
                <a:cubicBezTo>
                  <a:pt x="496" y="82"/>
                  <a:pt x="484" y="45"/>
                  <a:pt x="470" y="0"/>
                </a:cubicBezTo>
                <a:close/>
              </a:path>
            </a:pathLst>
          </a:custGeom>
          <a:noFill/>
          <a:ln w="9525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9643" name="Oval 11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2336800" y="4286250"/>
            <a:ext cx="203200" cy="1143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9644" name="Oval 12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3048000" y="3886200"/>
            <a:ext cx="203200" cy="114300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9645" name="AutoShape 13"/>
          <p:cNvCxnSpPr>
            <a:cxnSpLocks noChangeShapeType="1"/>
            <a:stCxn id="69643" idx="7"/>
            <a:endCxn id="69644" idx="3"/>
          </p:cNvCxnSpPr>
          <p:nvPr>
            <p:custDataLst>
              <p:tags r:id="rId12"/>
            </p:custDataLst>
          </p:nvPr>
        </p:nvCxnSpPr>
        <p:spPr bwMode="auto">
          <a:xfrm flipV="1">
            <a:off x="2509838" y="3983038"/>
            <a:ext cx="568325" cy="320675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sp>
        <p:nvSpPr>
          <p:cNvPr id="69646" name="Text Box 14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3332163" y="3746500"/>
            <a:ext cx="447675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>
                <a:solidFill>
                  <a:srgbClr val="FF0000"/>
                </a:solidFill>
                <a:latin typeface="Times New Roman" pitchFamily="18" charset="0"/>
              </a:rPr>
              <a:t>v</a:t>
            </a:r>
          </a:p>
        </p:txBody>
      </p:sp>
      <p:sp>
        <p:nvSpPr>
          <p:cNvPr id="69647" name="Oval 15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3484563" y="5103813"/>
            <a:ext cx="203200" cy="1143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9648" name="Oval 16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4775200" y="4686300"/>
            <a:ext cx="203200" cy="114300"/>
          </a:xfrm>
          <a:prstGeom prst="ellipse">
            <a:avLst/>
          </a:prstGeom>
          <a:solidFill>
            <a:schemeClr val="tx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9649" name="AutoShape 17"/>
          <p:cNvCxnSpPr>
            <a:cxnSpLocks noChangeShapeType="1"/>
            <a:stCxn id="69647" idx="7"/>
            <a:endCxn id="69648" idx="3"/>
          </p:cNvCxnSpPr>
          <p:nvPr>
            <p:custDataLst>
              <p:tags r:id="rId16"/>
            </p:custDataLst>
          </p:nvPr>
        </p:nvCxnSpPr>
        <p:spPr bwMode="auto">
          <a:xfrm flipV="1">
            <a:off x="3657600" y="4783138"/>
            <a:ext cx="1147763" cy="338137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18544950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MST</a:t>
            </a:r>
          </a:p>
        </p:txBody>
      </p:sp>
      <p:sp>
        <p:nvSpPr>
          <p:cNvPr id="70659" name="Oval 3"/>
          <p:cNvSpPr>
            <a:spLocks noChangeAspect="1" noChangeArrowheads="1"/>
          </p:cNvSpPr>
          <p:nvPr>
            <p:custDataLst>
              <p:tags r:id="rId2"/>
            </p:custDataLst>
          </p:nvPr>
        </p:nvSpPr>
        <p:spPr bwMode="auto">
          <a:xfrm>
            <a:off x="6203950" y="1473200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4</a:t>
            </a:r>
          </a:p>
        </p:txBody>
      </p:sp>
      <p:sp>
        <p:nvSpPr>
          <p:cNvPr id="70660" name="Oval 4"/>
          <p:cNvSpPr>
            <a:spLocks noChangeAspect="1" noChangeArrowheads="1"/>
          </p:cNvSpPr>
          <p:nvPr>
            <p:custDataLst>
              <p:tags r:id="rId3"/>
            </p:custDataLst>
          </p:nvPr>
        </p:nvSpPr>
        <p:spPr bwMode="auto">
          <a:xfrm>
            <a:off x="8223250" y="3141663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7</a:t>
            </a:r>
          </a:p>
        </p:txBody>
      </p:sp>
      <p:sp>
        <p:nvSpPr>
          <p:cNvPr id="70661" name="Oval 5"/>
          <p:cNvSpPr>
            <a:spLocks noChangeAspect="1" noChangeArrowheads="1"/>
          </p:cNvSpPr>
          <p:nvPr>
            <p:custDataLst>
              <p:tags r:id="rId4"/>
            </p:custDataLst>
          </p:nvPr>
        </p:nvSpPr>
        <p:spPr bwMode="auto">
          <a:xfrm>
            <a:off x="7521575" y="287338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2</a:t>
            </a:r>
          </a:p>
        </p:txBody>
      </p:sp>
      <p:sp>
        <p:nvSpPr>
          <p:cNvPr id="70662" name="Oval 6"/>
          <p:cNvSpPr>
            <a:spLocks noChangeAspect="1" noChangeArrowheads="1"/>
          </p:cNvSpPr>
          <p:nvPr>
            <p:custDataLst>
              <p:tags r:id="rId5"/>
            </p:custDataLst>
          </p:nvPr>
        </p:nvSpPr>
        <p:spPr bwMode="auto">
          <a:xfrm>
            <a:off x="3922713" y="1473200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3</a:t>
            </a:r>
          </a:p>
        </p:txBody>
      </p:sp>
      <p:sp>
        <p:nvSpPr>
          <p:cNvPr id="70663" name="Oval 7"/>
          <p:cNvSpPr>
            <a:spLocks noChangeAspect="1" noChangeArrowheads="1"/>
          </p:cNvSpPr>
          <p:nvPr>
            <p:custDataLst>
              <p:tags r:id="rId6"/>
            </p:custDataLst>
          </p:nvPr>
        </p:nvSpPr>
        <p:spPr bwMode="auto">
          <a:xfrm>
            <a:off x="8135938" y="1473200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5</a:t>
            </a:r>
          </a:p>
        </p:txBody>
      </p:sp>
      <p:cxnSp>
        <p:nvCxnSpPr>
          <p:cNvPr id="70664" name="AutoShape 8"/>
          <p:cNvCxnSpPr>
            <a:cxnSpLocks noChangeShapeType="1"/>
            <a:stCxn id="70675" idx="5"/>
            <a:endCxn id="70659" idx="1"/>
          </p:cNvCxnSpPr>
          <p:nvPr>
            <p:custDataLst>
              <p:tags r:id="rId7"/>
            </p:custDataLst>
          </p:nvPr>
        </p:nvCxnSpPr>
        <p:spPr bwMode="auto">
          <a:xfrm>
            <a:off x="4548188" y="614363"/>
            <a:ext cx="1733550" cy="8826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5" name="AutoShape 9"/>
          <p:cNvCxnSpPr>
            <a:cxnSpLocks noChangeShapeType="1"/>
            <a:stCxn id="70659" idx="5"/>
            <a:endCxn id="70660" idx="2"/>
          </p:cNvCxnSpPr>
          <p:nvPr>
            <p:custDataLst>
              <p:tags r:id="rId8"/>
            </p:custDataLst>
          </p:nvPr>
        </p:nvCxnSpPr>
        <p:spPr bwMode="auto">
          <a:xfrm>
            <a:off x="6654800" y="1711325"/>
            <a:ext cx="1552575" cy="15621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6" name="AutoShape 10"/>
          <p:cNvCxnSpPr>
            <a:cxnSpLocks noChangeShapeType="1"/>
            <a:stCxn id="70659" idx="6"/>
            <a:endCxn id="70663" idx="2"/>
          </p:cNvCxnSpPr>
          <p:nvPr>
            <p:custDataLst>
              <p:tags r:id="rId9"/>
            </p:custDataLst>
          </p:nvPr>
        </p:nvCxnSpPr>
        <p:spPr bwMode="auto">
          <a:xfrm>
            <a:off x="6748463" y="1604963"/>
            <a:ext cx="1370012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7" name="AutoShape 11"/>
          <p:cNvCxnSpPr>
            <a:cxnSpLocks noChangeShapeType="1"/>
            <a:stCxn id="70670" idx="6"/>
            <a:endCxn id="70660" idx="2"/>
          </p:cNvCxnSpPr>
          <p:nvPr>
            <p:custDataLst>
              <p:tags r:id="rId10"/>
            </p:custDataLst>
          </p:nvPr>
        </p:nvCxnSpPr>
        <p:spPr bwMode="auto">
          <a:xfrm>
            <a:off x="5781675" y="3228975"/>
            <a:ext cx="2425700" cy="444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8" name="AutoShape 12"/>
          <p:cNvCxnSpPr>
            <a:cxnSpLocks noChangeShapeType="1"/>
            <a:stCxn id="70675" idx="4"/>
            <a:endCxn id="70662" idx="0"/>
          </p:cNvCxnSpPr>
          <p:nvPr>
            <p:custDataLst>
              <p:tags r:id="rId11"/>
            </p:custDataLst>
          </p:nvPr>
        </p:nvCxnSpPr>
        <p:spPr bwMode="auto">
          <a:xfrm flipH="1">
            <a:off x="4184650" y="654050"/>
            <a:ext cx="176213" cy="8048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9" name="AutoShape 13"/>
          <p:cNvCxnSpPr>
            <a:cxnSpLocks noChangeShapeType="1"/>
            <a:stCxn id="70662" idx="5"/>
            <a:endCxn id="70670" idx="1"/>
          </p:cNvCxnSpPr>
          <p:nvPr>
            <p:custDataLst>
              <p:tags r:id="rId12"/>
            </p:custDataLst>
          </p:nvPr>
        </p:nvCxnSpPr>
        <p:spPr bwMode="auto">
          <a:xfrm>
            <a:off x="4371975" y="1711325"/>
            <a:ext cx="944563" cy="14097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0" name="Oval 14"/>
          <p:cNvSpPr>
            <a:spLocks noChangeAspect="1" noChangeArrowheads="1"/>
          </p:cNvSpPr>
          <p:nvPr>
            <p:custDataLst>
              <p:tags r:id="rId13"/>
            </p:custDataLst>
          </p:nvPr>
        </p:nvSpPr>
        <p:spPr bwMode="auto">
          <a:xfrm>
            <a:off x="5238750" y="3097213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6</a:t>
            </a:r>
          </a:p>
        </p:txBody>
      </p:sp>
      <p:cxnSp>
        <p:nvCxnSpPr>
          <p:cNvPr id="70671" name="AutoShape 15"/>
          <p:cNvCxnSpPr>
            <a:cxnSpLocks noChangeShapeType="1"/>
            <a:stCxn id="70659" idx="3"/>
            <a:endCxn id="70670" idx="0"/>
          </p:cNvCxnSpPr>
          <p:nvPr>
            <p:custDataLst>
              <p:tags r:id="rId14"/>
            </p:custDataLst>
          </p:nvPr>
        </p:nvCxnSpPr>
        <p:spPr bwMode="auto">
          <a:xfrm flipH="1">
            <a:off x="5502275" y="1711325"/>
            <a:ext cx="779463" cy="13716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2" name="AutoShape 16"/>
          <p:cNvCxnSpPr>
            <a:cxnSpLocks noChangeShapeType="1"/>
            <a:stCxn id="70663" idx="0"/>
            <a:endCxn id="70661" idx="5"/>
          </p:cNvCxnSpPr>
          <p:nvPr>
            <p:custDataLst>
              <p:tags r:id="rId15"/>
            </p:custDataLst>
          </p:nvPr>
        </p:nvCxnSpPr>
        <p:spPr bwMode="auto">
          <a:xfrm flipH="1" flipV="1">
            <a:off x="7970838" y="527050"/>
            <a:ext cx="428625" cy="9318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3" name="AutoShape 17"/>
          <p:cNvCxnSpPr>
            <a:cxnSpLocks noChangeShapeType="1"/>
            <a:stCxn id="70662" idx="6"/>
            <a:endCxn id="70659" idx="2"/>
          </p:cNvCxnSpPr>
          <p:nvPr>
            <p:custDataLst>
              <p:tags r:id="rId16"/>
            </p:custDataLst>
          </p:nvPr>
        </p:nvCxnSpPr>
        <p:spPr bwMode="auto">
          <a:xfrm>
            <a:off x="4465638" y="1604963"/>
            <a:ext cx="1722437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4" name="AutoShape 18"/>
          <p:cNvCxnSpPr>
            <a:cxnSpLocks noChangeShapeType="1"/>
            <a:stCxn id="70661" idx="2"/>
            <a:endCxn id="70675" idx="6"/>
          </p:cNvCxnSpPr>
          <p:nvPr>
            <p:custDataLst>
              <p:tags r:id="rId17"/>
            </p:custDataLst>
          </p:nvPr>
        </p:nvCxnSpPr>
        <p:spPr bwMode="auto">
          <a:xfrm flipH="1">
            <a:off x="4641850" y="419100"/>
            <a:ext cx="2863850" cy="889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5" name="Oval 19"/>
          <p:cNvSpPr>
            <a:spLocks noChangeAspect="1" noChangeArrowheads="1"/>
          </p:cNvSpPr>
          <p:nvPr>
            <p:custDataLst>
              <p:tags r:id="rId18"/>
            </p:custDataLst>
          </p:nvPr>
        </p:nvSpPr>
        <p:spPr bwMode="auto">
          <a:xfrm>
            <a:off x="4097338" y="376238"/>
            <a:ext cx="527050" cy="26193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1</a:t>
            </a:r>
          </a:p>
        </p:txBody>
      </p:sp>
      <p:cxnSp>
        <p:nvCxnSpPr>
          <p:cNvPr id="70676" name="AutoShape 20"/>
          <p:cNvCxnSpPr>
            <a:cxnSpLocks noChangeShapeType="1"/>
            <a:stCxn id="70659" idx="7"/>
            <a:endCxn id="70661" idx="3"/>
          </p:cNvCxnSpPr>
          <p:nvPr>
            <p:custDataLst>
              <p:tags r:id="rId19"/>
            </p:custDataLst>
          </p:nvPr>
        </p:nvCxnSpPr>
        <p:spPr bwMode="auto">
          <a:xfrm flipV="1">
            <a:off x="6654800" y="527050"/>
            <a:ext cx="942975" cy="9699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7" name="AutoShape 21"/>
          <p:cNvCxnSpPr>
            <a:cxnSpLocks noChangeShapeType="1"/>
            <a:stCxn id="70660" idx="0"/>
            <a:endCxn id="70663" idx="4"/>
          </p:cNvCxnSpPr>
          <p:nvPr>
            <p:custDataLst>
              <p:tags r:id="rId20"/>
            </p:custDataLst>
          </p:nvPr>
        </p:nvCxnSpPr>
        <p:spPr bwMode="auto">
          <a:xfrm flipH="1" flipV="1">
            <a:off x="8399463" y="1751013"/>
            <a:ext cx="87312" cy="13747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8" name="Text Box 23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4976813" y="13477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2</a:t>
            </a:r>
          </a:p>
        </p:txBody>
      </p:sp>
      <p:sp>
        <p:nvSpPr>
          <p:cNvPr id="70679" name="Text Box 24"/>
          <p:cNvSpPr txBox="1"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6029325" y="2063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2</a:t>
            </a:r>
          </a:p>
        </p:txBody>
      </p:sp>
      <p:sp>
        <p:nvSpPr>
          <p:cNvPr id="70680" name="Text Box 25"/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4360863" y="213836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5</a:t>
            </a:r>
          </a:p>
        </p:txBody>
      </p:sp>
      <p:sp>
        <p:nvSpPr>
          <p:cNvPr id="70681" name="Text Box 26"/>
          <p:cNvSpPr txBox="1"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3922713" y="90805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4</a:t>
            </a:r>
          </a:p>
        </p:txBody>
      </p:sp>
      <p:sp>
        <p:nvSpPr>
          <p:cNvPr id="70682" name="Text Box 27"/>
          <p:cNvSpPr txBox="1"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7258050" y="13477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7</a:t>
            </a:r>
          </a:p>
        </p:txBody>
      </p:sp>
      <p:sp>
        <p:nvSpPr>
          <p:cNvPr id="70683" name="Text Box 28"/>
          <p:cNvSpPr txBox="1"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5414963" y="8651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</a:t>
            </a:r>
          </a:p>
        </p:txBody>
      </p:sp>
      <p:sp>
        <p:nvSpPr>
          <p:cNvPr id="70684" name="Text Box 29"/>
          <p:cNvSpPr txBox="1"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8223250" y="865188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10</a:t>
            </a:r>
          </a:p>
        </p:txBody>
      </p:sp>
      <p:sp>
        <p:nvSpPr>
          <p:cNvPr id="70685" name="Text Box 30"/>
          <p:cNvSpPr txBox="1"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7434263" y="23129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4</a:t>
            </a:r>
          </a:p>
        </p:txBody>
      </p:sp>
      <p:sp>
        <p:nvSpPr>
          <p:cNvPr id="70686" name="Text Box 31"/>
          <p:cNvSpPr txBox="1"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8486775" y="23129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6</a:t>
            </a:r>
          </a:p>
        </p:txBody>
      </p:sp>
      <p:sp>
        <p:nvSpPr>
          <p:cNvPr id="70687" name="Text Box 32"/>
          <p:cNvSpPr txBox="1"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6731000" y="82073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3</a:t>
            </a:r>
          </a:p>
        </p:txBody>
      </p:sp>
      <p:sp>
        <p:nvSpPr>
          <p:cNvPr id="70688" name="Text Box 33"/>
          <p:cNvSpPr txBox="1"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5502275" y="209391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8</a:t>
            </a:r>
          </a:p>
        </p:txBody>
      </p:sp>
      <p:sp>
        <p:nvSpPr>
          <p:cNvPr id="70689" name="Text Box 34"/>
          <p:cNvSpPr txBox="1"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6556375" y="29718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7333843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MST</a:t>
            </a:r>
          </a:p>
        </p:txBody>
      </p:sp>
      <p:sp>
        <p:nvSpPr>
          <p:cNvPr id="70659" name="Oval 3"/>
          <p:cNvSpPr>
            <a:spLocks noChangeAspect="1" noChangeArrowheads="1"/>
          </p:cNvSpPr>
          <p:nvPr>
            <p:custDataLst>
              <p:tags r:id="rId2"/>
            </p:custDataLst>
          </p:nvPr>
        </p:nvSpPr>
        <p:spPr bwMode="auto">
          <a:xfrm>
            <a:off x="6203950" y="1473200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4</a:t>
            </a:r>
          </a:p>
        </p:txBody>
      </p:sp>
      <p:sp>
        <p:nvSpPr>
          <p:cNvPr id="70660" name="Oval 4"/>
          <p:cNvSpPr>
            <a:spLocks noChangeAspect="1" noChangeArrowheads="1"/>
          </p:cNvSpPr>
          <p:nvPr>
            <p:custDataLst>
              <p:tags r:id="rId3"/>
            </p:custDataLst>
          </p:nvPr>
        </p:nvSpPr>
        <p:spPr bwMode="auto">
          <a:xfrm>
            <a:off x="8223250" y="3141663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7</a:t>
            </a:r>
          </a:p>
        </p:txBody>
      </p:sp>
      <p:sp>
        <p:nvSpPr>
          <p:cNvPr id="70661" name="Oval 5"/>
          <p:cNvSpPr>
            <a:spLocks noChangeAspect="1" noChangeArrowheads="1"/>
          </p:cNvSpPr>
          <p:nvPr>
            <p:custDataLst>
              <p:tags r:id="rId4"/>
            </p:custDataLst>
          </p:nvPr>
        </p:nvSpPr>
        <p:spPr bwMode="auto">
          <a:xfrm>
            <a:off x="7521575" y="287338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2</a:t>
            </a:r>
          </a:p>
        </p:txBody>
      </p:sp>
      <p:sp>
        <p:nvSpPr>
          <p:cNvPr id="70662" name="Oval 6"/>
          <p:cNvSpPr>
            <a:spLocks noChangeAspect="1" noChangeArrowheads="1"/>
          </p:cNvSpPr>
          <p:nvPr>
            <p:custDataLst>
              <p:tags r:id="rId5"/>
            </p:custDataLst>
          </p:nvPr>
        </p:nvSpPr>
        <p:spPr bwMode="auto">
          <a:xfrm>
            <a:off x="3922713" y="1473200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3</a:t>
            </a:r>
          </a:p>
        </p:txBody>
      </p:sp>
      <p:sp>
        <p:nvSpPr>
          <p:cNvPr id="70663" name="Oval 7"/>
          <p:cNvSpPr>
            <a:spLocks noChangeAspect="1" noChangeArrowheads="1"/>
          </p:cNvSpPr>
          <p:nvPr>
            <p:custDataLst>
              <p:tags r:id="rId6"/>
            </p:custDataLst>
          </p:nvPr>
        </p:nvSpPr>
        <p:spPr bwMode="auto">
          <a:xfrm>
            <a:off x="8135938" y="1473200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5</a:t>
            </a:r>
          </a:p>
        </p:txBody>
      </p:sp>
      <p:cxnSp>
        <p:nvCxnSpPr>
          <p:cNvPr id="70664" name="AutoShape 8"/>
          <p:cNvCxnSpPr>
            <a:cxnSpLocks noChangeShapeType="1"/>
            <a:stCxn id="70675" idx="5"/>
            <a:endCxn id="70659" idx="1"/>
          </p:cNvCxnSpPr>
          <p:nvPr>
            <p:custDataLst>
              <p:tags r:id="rId7"/>
            </p:custDataLst>
          </p:nvPr>
        </p:nvCxnSpPr>
        <p:spPr bwMode="auto">
          <a:xfrm>
            <a:off x="4548188" y="614363"/>
            <a:ext cx="1733550" cy="8826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5" name="AutoShape 9"/>
          <p:cNvCxnSpPr>
            <a:cxnSpLocks noChangeShapeType="1"/>
            <a:stCxn id="70659" idx="5"/>
            <a:endCxn id="70660" idx="2"/>
          </p:cNvCxnSpPr>
          <p:nvPr>
            <p:custDataLst>
              <p:tags r:id="rId8"/>
            </p:custDataLst>
          </p:nvPr>
        </p:nvCxnSpPr>
        <p:spPr bwMode="auto">
          <a:xfrm>
            <a:off x="6654800" y="1711325"/>
            <a:ext cx="1552575" cy="15621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6" name="AutoShape 10"/>
          <p:cNvCxnSpPr>
            <a:cxnSpLocks noChangeShapeType="1"/>
            <a:stCxn id="70659" idx="6"/>
            <a:endCxn id="70663" idx="2"/>
          </p:cNvCxnSpPr>
          <p:nvPr>
            <p:custDataLst>
              <p:tags r:id="rId9"/>
            </p:custDataLst>
          </p:nvPr>
        </p:nvCxnSpPr>
        <p:spPr bwMode="auto">
          <a:xfrm>
            <a:off x="6748463" y="1604963"/>
            <a:ext cx="1370012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7" name="AutoShape 11"/>
          <p:cNvCxnSpPr>
            <a:cxnSpLocks noChangeShapeType="1"/>
            <a:stCxn id="70670" idx="6"/>
            <a:endCxn id="70660" idx="2"/>
          </p:cNvCxnSpPr>
          <p:nvPr>
            <p:custDataLst>
              <p:tags r:id="rId10"/>
            </p:custDataLst>
          </p:nvPr>
        </p:nvCxnSpPr>
        <p:spPr bwMode="auto">
          <a:xfrm>
            <a:off x="5781675" y="3228975"/>
            <a:ext cx="2425700" cy="444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8" name="AutoShape 12"/>
          <p:cNvCxnSpPr>
            <a:cxnSpLocks noChangeShapeType="1"/>
            <a:stCxn id="70675" idx="4"/>
            <a:endCxn id="70662" idx="0"/>
          </p:cNvCxnSpPr>
          <p:nvPr>
            <p:custDataLst>
              <p:tags r:id="rId11"/>
            </p:custDataLst>
          </p:nvPr>
        </p:nvCxnSpPr>
        <p:spPr bwMode="auto">
          <a:xfrm flipH="1">
            <a:off x="4184650" y="654050"/>
            <a:ext cx="176213" cy="8048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69" name="AutoShape 13"/>
          <p:cNvCxnSpPr>
            <a:cxnSpLocks noChangeShapeType="1"/>
            <a:stCxn id="70662" idx="5"/>
            <a:endCxn id="70670" idx="1"/>
          </p:cNvCxnSpPr>
          <p:nvPr>
            <p:custDataLst>
              <p:tags r:id="rId12"/>
            </p:custDataLst>
          </p:nvPr>
        </p:nvCxnSpPr>
        <p:spPr bwMode="auto">
          <a:xfrm>
            <a:off x="4371975" y="1711325"/>
            <a:ext cx="944563" cy="14097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0" name="Oval 14"/>
          <p:cNvSpPr>
            <a:spLocks noChangeAspect="1" noChangeArrowheads="1"/>
          </p:cNvSpPr>
          <p:nvPr>
            <p:custDataLst>
              <p:tags r:id="rId13"/>
            </p:custDataLst>
          </p:nvPr>
        </p:nvSpPr>
        <p:spPr bwMode="auto">
          <a:xfrm>
            <a:off x="5238750" y="3097213"/>
            <a:ext cx="527050" cy="263525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6</a:t>
            </a:r>
          </a:p>
        </p:txBody>
      </p:sp>
      <p:cxnSp>
        <p:nvCxnSpPr>
          <p:cNvPr id="70671" name="AutoShape 15"/>
          <p:cNvCxnSpPr>
            <a:cxnSpLocks noChangeShapeType="1"/>
            <a:stCxn id="70659" idx="3"/>
            <a:endCxn id="70670" idx="0"/>
          </p:cNvCxnSpPr>
          <p:nvPr>
            <p:custDataLst>
              <p:tags r:id="rId14"/>
            </p:custDataLst>
          </p:nvPr>
        </p:nvCxnSpPr>
        <p:spPr bwMode="auto">
          <a:xfrm flipH="1">
            <a:off x="5502275" y="1711325"/>
            <a:ext cx="779463" cy="13716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2" name="AutoShape 16"/>
          <p:cNvCxnSpPr>
            <a:cxnSpLocks noChangeShapeType="1"/>
            <a:stCxn id="70663" idx="0"/>
            <a:endCxn id="70661" idx="5"/>
          </p:cNvCxnSpPr>
          <p:nvPr>
            <p:custDataLst>
              <p:tags r:id="rId15"/>
            </p:custDataLst>
          </p:nvPr>
        </p:nvCxnSpPr>
        <p:spPr bwMode="auto">
          <a:xfrm flipH="1" flipV="1">
            <a:off x="7970838" y="527050"/>
            <a:ext cx="428625" cy="9318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3" name="AutoShape 17"/>
          <p:cNvCxnSpPr>
            <a:cxnSpLocks noChangeShapeType="1"/>
            <a:stCxn id="70662" idx="6"/>
            <a:endCxn id="70659" idx="2"/>
          </p:cNvCxnSpPr>
          <p:nvPr>
            <p:custDataLst>
              <p:tags r:id="rId16"/>
            </p:custDataLst>
          </p:nvPr>
        </p:nvCxnSpPr>
        <p:spPr bwMode="auto">
          <a:xfrm>
            <a:off x="4465638" y="1604963"/>
            <a:ext cx="1722437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4" name="AutoShape 18"/>
          <p:cNvCxnSpPr>
            <a:cxnSpLocks noChangeShapeType="1"/>
            <a:stCxn id="70661" idx="2"/>
            <a:endCxn id="70675" idx="6"/>
          </p:cNvCxnSpPr>
          <p:nvPr>
            <p:custDataLst>
              <p:tags r:id="rId17"/>
            </p:custDataLst>
          </p:nvPr>
        </p:nvCxnSpPr>
        <p:spPr bwMode="auto">
          <a:xfrm flipH="1">
            <a:off x="4641850" y="419100"/>
            <a:ext cx="2863850" cy="889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5" name="Oval 19"/>
          <p:cNvSpPr>
            <a:spLocks noChangeAspect="1" noChangeArrowheads="1"/>
          </p:cNvSpPr>
          <p:nvPr>
            <p:custDataLst>
              <p:tags r:id="rId18"/>
            </p:custDataLst>
          </p:nvPr>
        </p:nvSpPr>
        <p:spPr bwMode="auto">
          <a:xfrm>
            <a:off x="4097338" y="376238"/>
            <a:ext cx="527050" cy="26193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1</a:t>
            </a:r>
          </a:p>
        </p:txBody>
      </p:sp>
      <p:cxnSp>
        <p:nvCxnSpPr>
          <p:cNvPr id="70676" name="AutoShape 20"/>
          <p:cNvCxnSpPr>
            <a:cxnSpLocks noChangeShapeType="1"/>
            <a:stCxn id="70659" idx="7"/>
            <a:endCxn id="70661" idx="3"/>
          </p:cNvCxnSpPr>
          <p:nvPr>
            <p:custDataLst>
              <p:tags r:id="rId19"/>
            </p:custDataLst>
          </p:nvPr>
        </p:nvCxnSpPr>
        <p:spPr bwMode="auto">
          <a:xfrm flipV="1">
            <a:off x="6654800" y="527050"/>
            <a:ext cx="942975" cy="96996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70677" name="AutoShape 21"/>
          <p:cNvCxnSpPr>
            <a:cxnSpLocks noChangeShapeType="1"/>
            <a:stCxn id="70660" idx="0"/>
            <a:endCxn id="70663" idx="4"/>
          </p:cNvCxnSpPr>
          <p:nvPr>
            <p:custDataLst>
              <p:tags r:id="rId20"/>
            </p:custDataLst>
          </p:nvPr>
        </p:nvCxnSpPr>
        <p:spPr bwMode="auto">
          <a:xfrm flipH="1" flipV="1">
            <a:off x="8399463" y="1751013"/>
            <a:ext cx="87312" cy="13747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70678" name="Text Box 23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4976813" y="13477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2</a:t>
            </a:r>
          </a:p>
        </p:txBody>
      </p:sp>
      <p:sp>
        <p:nvSpPr>
          <p:cNvPr id="70679" name="Text Box 24"/>
          <p:cNvSpPr txBox="1"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6029325" y="2063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2</a:t>
            </a:r>
          </a:p>
        </p:txBody>
      </p:sp>
      <p:sp>
        <p:nvSpPr>
          <p:cNvPr id="70680" name="Text Box 25"/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4360863" y="213836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5</a:t>
            </a:r>
          </a:p>
        </p:txBody>
      </p:sp>
      <p:sp>
        <p:nvSpPr>
          <p:cNvPr id="70681" name="Text Box 26"/>
          <p:cNvSpPr txBox="1"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3922713" y="90805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4</a:t>
            </a:r>
          </a:p>
        </p:txBody>
      </p:sp>
      <p:sp>
        <p:nvSpPr>
          <p:cNvPr id="70682" name="Text Box 27"/>
          <p:cNvSpPr txBox="1"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7258050" y="13477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7</a:t>
            </a:r>
          </a:p>
        </p:txBody>
      </p:sp>
      <p:sp>
        <p:nvSpPr>
          <p:cNvPr id="70683" name="Text Box 28"/>
          <p:cNvSpPr txBox="1"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5414963" y="8651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</a:t>
            </a:r>
          </a:p>
        </p:txBody>
      </p:sp>
      <p:sp>
        <p:nvSpPr>
          <p:cNvPr id="70684" name="Text Box 29"/>
          <p:cNvSpPr txBox="1"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8223250" y="865188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10</a:t>
            </a:r>
          </a:p>
        </p:txBody>
      </p:sp>
      <p:sp>
        <p:nvSpPr>
          <p:cNvPr id="70685" name="Text Box 30"/>
          <p:cNvSpPr txBox="1"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7434263" y="23129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4</a:t>
            </a:r>
          </a:p>
        </p:txBody>
      </p:sp>
      <p:sp>
        <p:nvSpPr>
          <p:cNvPr id="70686" name="Text Box 31"/>
          <p:cNvSpPr txBox="1"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8486775" y="23129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6</a:t>
            </a:r>
          </a:p>
        </p:txBody>
      </p:sp>
      <p:sp>
        <p:nvSpPr>
          <p:cNvPr id="70687" name="Text Box 32"/>
          <p:cNvSpPr txBox="1"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6731000" y="82073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3</a:t>
            </a:r>
          </a:p>
        </p:txBody>
      </p:sp>
      <p:sp>
        <p:nvSpPr>
          <p:cNvPr id="70688" name="Text Box 33"/>
          <p:cNvSpPr txBox="1"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5502275" y="209391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8</a:t>
            </a:r>
          </a:p>
        </p:txBody>
      </p:sp>
      <p:sp>
        <p:nvSpPr>
          <p:cNvPr id="70689" name="Text Box 34"/>
          <p:cNvSpPr txBox="1"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6556375" y="29718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1">
                <a:latin typeface="Times New Roman" pitchFamily="18" charset="0"/>
              </a:rPr>
              <a:t>1</a:t>
            </a:r>
          </a:p>
        </p:txBody>
      </p:sp>
      <p:sp>
        <p:nvSpPr>
          <p:cNvPr id="36" name="Oval 19"/>
          <p:cNvSpPr>
            <a:spLocks noChangeAspect="1" noChangeArrowheads="1"/>
          </p:cNvSpPr>
          <p:nvPr>
            <p:custDataLst>
              <p:tags r:id="rId33"/>
            </p:custDataLst>
          </p:nvPr>
        </p:nvSpPr>
        <p:spPr bwMode="auto">
          <a:xfrm>
            <a:off x="1517650" y="3713162"/>
            <a:ext cx="527050" cy="493713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1</a:t>
            </a:r>
          </a:p>
        </p:txBody>
      </p:sp>
      <p:sp>
        <p:nvSpPr>
          <p:cNvPr id="37" name="Oval 3"/>
          <p:cNvSpPr>
            <a:spLocks noChangeAspect="1" noChangeArrowheads="1"/>
          </p:cNvSpPr>
          <p:nvPr>
            <p:custDataLst>
              <p:tags r:id="rId34"/>
            </p:custDataLst>
          </p:nvPr>
        </p:nvSpPr>
        <p:spPr bwMode="auto">
          <a:xfrm>
            <a:off x="2736850" y="4475162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4</a:t>
            </a:r>
          </a:p>
        </p:txBody>
      </p:sp>
      <p:cxnSp>
        <p:nvCxnSpPr>
          <p:cNvPr id="38" name="AutoShape 8"/>
          <p:cNvCxnSpPr>
            <a:cxnSpLocks noChangeShapeType="1"/>
            <a:stCxn id="36" idx="6"/>
            <a:endCxn id="37" idx="1"/>
          </p:cNvCxnSpPr>
          <p:nvPr>
            <p:custDataLst>
              <p:tags r:id="rId35"/>
            </p:custDataLst>
          </p:nvPr>
        </p:nvCxnSpPr>
        <p:spPr bwMode="auto">
          <a:xfrm>
            <a:off x="2063750" y="3960812"/>
            <a:ext cx="750888" cy="5683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39" name="Oval 5"/>
          <p:cNvSpPr>
            <a:spLocks noChangeAspect="1" noChangeArrowheads="1"/>
          </p:cNvSpPr>
          <p:nvPr>
            <p:custDataLst>
              <p:tags r:id="rId36"/>
            </p:custDataLst>
          </p:nvPr>
        </p:nvSpPr>
        <p:spPr bwMode="auto">
          <a:xfrm>
            <a:off x="3956050" y="3597275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2</a:t>
            </a:r>
          </a:p>
        </p:txBody>
      </p:sp>
      <p:cxnSp>
        <p:nvCxnSpPr>
          <p:cNvPr id="40" name="AutoShape 18"/>
          <p:cNvCxnSpPr>
            <a:cxnSpLocks noChangeShapeType="1"/>
            <a:stCxn id="39" idx="2"/>
            <a:endCxn id="36" idx="6"/>
          </p:cNvCxnSpPr>
          <p:nvPr>
            <p:custDataLst>
              <p:tags r:id="rId37"/>
            </p:custDataLst>
          </p:nvPr>
        </p:nvCxnSpPr>
        <p:spPr bwMode="auto">
          <a:xfrm flipH="1">
            <a:off x="2063750" y="3846512"/>
            <a:ext cx="1873250" cy="1143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41" name="Oval 6"/>
          <p:cNvSpPr>
            <a:spLocks noChangeAspect="1" noChangeArrowheads="1"/>
          </p:cNvSpPr>
          <p:nvPr>
            <p:custDataLst>
              <p:tags r:id="rId38"/>
            </p:custDataLst>
          </p:nvPr>
        </p:nvSpPr>
        <p:spPr bwMode="auto">
          <a:xfrm>
            <a:off x="1143000" y="4475162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3</a:t>
            </a:r>
          </a:p>
        </p:txBody>
      </p:sp>
      <p:cxnSp>
        <p:nvCxnSpPr>
          <p:cNvPr id="42" name="AutoShape 17"/>
          <p:cNvCxnSpPr>
            <a:cxnSpLocks noChangeShapeType="1"/>
            <a:stCxn id="41" idx="6"/>
            <a:endCxn id="37" idx="2"/>
          </p:cNvCxnSpPr>
          <p:nvPr>
            <p:custDataLst>
              <p:tags r:id="rId39"/>
            </p:custDataLst>
          </p:nvPr>
        </p:nvCxnSpPr>
        <p:spPr bwMode="auto">
          <a:xfrm>
            <a:off x="1689100" y="4724400"/>
            <a:ext cx="1028700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43" name="Oval 4"/>
          <p:cNvSpPr>
            <a:spLocks noChangeAspect="1" noChangeArrowheads="1"/>
          </p:cNvSpPr>
          <p:nvPr>
            <p:custDataLst>
              <p:tags r:id="rId40"/>
            </p:custDataLst>
          </p:nvPr>
        </p:nvSpPr>
        <p:spPr bwMode="auto">
          <a:xfrm>
            <a:off x="3498850" y="5502275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7</a:t>
            </a:r>
          </a:p>
        </p:txBody>
      </p:sp>
      <p:cxnSp>
        <p:nvCxnSpPr>
          <p:cNvPr id="44" name="AutoShape 9"/>
          <p:cNvCxnSpPr>
            <a:cxnSpLocks noChangeShapeType="1"/>
            <a:stCxn id="37" idx="5"/>
            <a:endCxn id="43" idx="1"/>
          </p:cNvCxnSpPr>
          <p:nvPr>
            <p:custDataLst>
              <p:tags r:id="rId41"/>
            </p:custDataLst>
          </p:nvPr>
        </p:nvCxnSpPr>
        <p:spPr bwMode="auto">
          <a:xfrm>
            <a:off x="3186113" y="4918075"/>
            <a:ext cx="390525" cy="6381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45" name="Oval 14"/>
          <p:cNvSpPr>
            <a:spLocks noChangeAspect="1" noChangeArrowheads="1"/>
          </p:cNvSpPr>
          <p:nvPr>
            <p:custDataLst>
              <p:tags r:id="rId42"/>
            </p:custDataLst>
          </p:nvPr>
        </p:nvSpPr>
        <p:spPr bwMode="auto">
          <a:xfrm>
            <a:off x="1981200" y="5694362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6</a:t>
            </a:r>
          </a:p>
        </p:txBody>
      </p:sp>
      <p:cxnSp>
        <p:nvCxnSpPr>
          <p:cNvPr id="46" name="AutoShape 11"/>
          <p:cNvCxnSpPr>
            <a:cxnSpLocks noChangeShapeType="1"/>
            <a:stCxn id="43" idx="7"/>
            <a:endCxn id="48" idx="3"/>
          </p:cNvCxnSpPr>
          <p:nvPr>
            <p:custDataLst>
              <p:tags r:id="rId43"/>
            </p:custDataLst>
          </p:nvPr>
        </p:nvCxnSpPr>
        <p:spPr bwMode="auto">
          <a:xfrm flipV="1">
            <a:off x="3948113" y="4841875"/>
            <a:ext cx="390525" cy="7143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47" name="AutoShape 11"/>
          <p:cNvCxnSpPr>
            <a:cxnSpLocks noChangeShapeType="1"/>
            <a:stCxn id="45" idx="6"/>
            <a:endCxn id="43" idx="3"/>
          </p:cNvCxnSpPr>
          <p:nvPr>
            <p:custDataLst>
              <p:tags r:id="rId44"/>
            </p:custDataLst>
          </p:nvPr>
        </p:nvCxnSpPr>
        <p:spPr bwMode="auto">
          <a:xfrm>
            <a:off x="2527300" y="5943600"/>
            <a:ext cx="1049338" cy="15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48" name="Oval 7"/>
          <p:cNvSpPr>
            <a:spLocks noChangeAspect="1" noChangeArrowheads="1"/>
          </p:cNvSpPr>
          <p:nvPr>
            <p:custDataLst>
              <p:tags r:id="rId45"/>
            </p:custDataLst>
          </p:nvPr>
        </p:nvSpPr>
        <p:spPr bwMode="auto">
          <a:xfrm>
            <a:off x="4260850" y="4398962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 sz="2400">
                <a:latin typeface="Times New Roman" pitchFamily="18" charset="0"/>
              </a:rPr>
              <a:t>v</a:t>
            </a:r>
            <a:r>
              <a:rPr lang="en-US" sz="2400" baseline="-25000">
                <a:latin typeface="Times New Roman" pitchFamily="18" charset="0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841035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39" grpId="0" animBg="1"/>
      <p:bldP spid="41" grpId="0" animBg="1"/>
      <p:bldP spid="43" grpId="0" animBg="1"/>
      <p:bldP spid="45" grpId="0" animBg="1"/>
      <p:bldP spid="4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Topics in this slide-deck: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26627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Motivating Problem: Minimum Spanning Trees</a:t>
            </a:r>
          </a:p>
          <a:p>
            <a:pPr lvl="1"/>
            <a:r>
              <a:rPr lang="en-US" dirty="0"/>
              <a:t>This is a graph problem (ugh…more graphs?!)</a:t>
            </a:r>
          </a:p>
          <a:p>
            <a:r>
              <a:rPr lang="en-US" dirty="0"/>
              <a:t>Two solutions</a:t>
            </a:r>
          </a:p>
          <a:p>
            <a:pPr lvl="1"/>
            <a:r>
              <a:rPr lang="en-US" dirty="0"/>
              <a:t>Prim’s Algorithm (Uses graph data structure only)</a:t>
            </a:r>
          </a:p>
          <a:p>
            <a:pPr lvl="1"/>
            <a:r>
              <a:rPr lang="en-US" dirty="0"/>
              <a:t>Kruskal’s Algorithm (Uses a find-union structure)</a:t>
            </a:r>
          </a:p>
          <a:p>
            <a:r>
              <a:rPr lang="en-US" dirty="0"/>
              <a:t>Define and design the find-union to support Kruskal’s Algorithm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71683" name="Rectangle 3"/>
          <p:cNvSpPr>
            <a:spLocks noGrp="1" noChangeArrowheads="1"/>
          </p:cNvSpPr>
          <p:nvPr>
            <p:ph sz="quarter" idx="1"/>
            <p:custDataLst>
              <p:tags r:id="rId1"/>
            </p:custDataLst>
          </p:nvPr>
        </p:nvSpPr>
        <p:spPr>
          <a:xfrm>
            <a:off x="228600" y="857250"/>
            <a:ext cx="8255000" cy="5486400"/>
          </a:xfrm>
        </p:spPr>
        <p:txBody>
          <a:bodyPr>
            <a:normAutofit lnSpcReduction="10000"/>
          </a:bodyPr>
          <a:lstStyle/>
          <a:p>
            <a:pPr eaLnBrk="1" hangingPunct="1">
              <a:buFontTx/>
              <a:buNone/>
            </a:pPr>
            <a:endParaRPr lang="en-US" sz="1800" b="1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void Graph::</a:t>
            </a:r>
            <a:r>
              <a:rPr lang="en-US" sz="1800" b="1" dirty="0" err="1">
                <a:latin typeface="Courier New" pitchFamily="49" charset="0"/>
              </a:rPr>
              <a:t>kruskal</a:t>
            </a:r>
            <a:r>
              <a:rPr lang="en-US" sz="1800" b="1" dirty="0">
                <a:latin typeface="Courier New" pitchFamily="49" charset="0"/>
              </a:rPr>
              <a:t>(){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</a:t>
            </a:r>
            <a:r>
              <a:rPr lang="en-US" sz="1800" b="1" dirty="0" err="1">
                <a:latin typeface="Courier New" pitchFamily="49" charset="0"/>
              </a:rPr>
              <a:t>int</a:t>
            </a:r>
            <a:r>
              <a:rPr lang="en-US" sz="1800" b="1" dirty="0">
                <a:latin typeface="Courier New" pitchFamily="49" charset="0"/>
              </a:rPr>
              <a:t> </a:t>
            </a:r>
            <a:r>
              <a:rPr lang="en-US" sz="1800" b="1" dirty="0" err="1">
                <a:latin typeface="Courier New" pitchFamily="49" charset="0"/>
              </a:rPr>
              <a:t>edgesAccepted</a:t>
            </a:r>
            <a:r>
              <a:rPr lang="en-US" sz="1800" b="1" dirty="0">
                <a:latin typeface="Courier New" pitchFamily="49" charset="0"/>
              </a:rPr>
              <a:t> = 0;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</a:t>
            </a:r>
            <a:r>
              <a:rPr lang="en-US" sz="1800" b="1" dirty="0" err="1">
                <a:latin typeface="Courier New" pitchFamily="49" charset="0"/>
              </a:rPr>
              <a:t>DisjSet</a:t>
            </a:r>
            <a:r>
              <a:rPr lang="en-US" sz="1800" b="1" dirty="0">
                <a:latin typeface="Courier New" pitchFamily="49" charset="0"/>
              </a:rPr>
              <a:t> s(NUM_VERTICES);</a:t>
            </a:r>
          </a:p>
          <a:p>
            <a:pPr eaLnBrk="1" hangingPunct="1">
              <a:buFontTx/>
              <a:buNone/>
            </a:pPr>
            <a:endParaRPr lang="en-US" sz="1800" b="1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while (</a:t>
            </a:r>
            <a:r>
              <a:rPr lang="en-US" sz="1800" b="1" dirty="0" err="1">
                <a:latin typeface="Courier New" pitchFamily="49" charset="0"/>
              </a:rPr>
              <a:t>edgesAccepted</a:t>
            </a:r>
            <a:r>
              <a:rPr lang="en-US" sz="1800" b="1" dirty="0">
                <a:latin typeface="Courier New" pitchFamily="49" charset="0"/>
              </a:rPr>
              <a:t> &lt; NUM_VERTICES – 1){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</a:t>
            </a:r>
            <a:r>
              <a:rPr lang="en-US" sz="1800" b="1" dirty="0">
                <a:solidFill>
                  <a:srgbClr val="339933"/>
                </a:solidFill>
                <a:latin typeface="Courier New" pitchFamily="49" charset="0"/>
              </a:rPr>
              <a:t>e = smallest weight edge not deleted yet;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// edge e = (u, v)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</a:t>
            </a:r>
            <a:r>
              <a:rPr lang="en-US" sz="1800" b="1" dirty="0" err="1">
                <a:solidFill>
                  <a:schemeClr val="accent2"/>
                </a:solidFill>
                <a:latin typeface="Courier New" pitchFamily="49" charset="0"/>
              </a:rPr>
              <a:t>uset</a:t>
            </a: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chemeClr val="accent2"/>
                </a:solidFill>
                <a:latin typeface="Courier New" pitchFamily="49" charset="0"/>
              </a:rPr>
              <a:t>s.find</a:t>
            </a: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(u);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    </a:t>
            </a:r>
            <a:r>
              <a:rPr lang="en-US" sz="1800" b="1" dirty="0" err="1">
                <a:solidFill>
                  <a:schemeClr val="accent2"/>
                </a:solidFill>
                <a:latin typeface="Courier New" pitchFamily="49" charset="0"/>
              </a:rPr>
              <a:t>vset</a:t>
            </a: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 = </a:t>
            </a:r>
            <a:r>
              <a:rPr lang="en-US" sz="1800" b="1" dirty="0" err="1">
                <a:solidFill>
                  <a:schemeClr val="accent2"/>
                </a:solidFill>
                <a:latin typeface="Courier New" pitchFamily="49" charset="0"/>
              </a:rPr>
              <a:t>s.find</a:t>
            </a:r>
            <a:r>
              <a:rPr lang="en-US" sz="1800" b="1" dirty="0">
                <a:solidFill>
                  <a:schemeClr val="accent2"/>
                </a:solidFill>
                <a:latin typeface="Courier New" pitchFamily="49" charset="0"/>
              </a:rPr>
              <a:t>(v);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if (</a:t>
            </a:r>
            <a:r>
              <a:rPr lang="en-US" sz="1800" b="1" dirty="0" err="1">
                <a:latin typeface="Courier New" pitchFamily="49" charset="0"/>
              </a:rPr>
              <a:t>uset</a:t>
            </a:r>
            <a:r>
              <a:rPr lang="en-US" sz="1800" b="1" dirty="0">
                <a:latin typeface="Courier New" pitchFamily="49" charset="0"/>
              </a:rPr>
              <a:t> != </a:t>
            </a:r>
            <a:r>
              <a:rPr lang="en-US" sz="1800" b="1" dirty="0" err="1">
                <a:latin typeface="Courier New" pitchFamily="49" charset="0"/>
              </a:rPr>
              <a:t>vset</a:t>
            </a:r>
            <a:r>
              <a:rPr lang="en-US" sz="1800" b="1" dirty="0">
                <a:latin typeface="Courier New" pitchFamily="49" charset="0"/>
              </a:rPr>
              <a:t>){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  </a:t>
            </a:r>
            <a:r>
              <a:rPr lang="en-US" sz="1800" b="1" dirty="0" err="1">
                <a:latin typeface="Courier New" pitchFamily="49" charset="0"/>
              </a:rPr>
              <a:t>edgesAccepted</a:t>
            </a:r>
            <a:r>
              <a:rPr lang="en-US" sz="1800" b="1" dirty="0">
                <a:latin typeface="Courier New" pitchFamily="49" charset="0"/>
              </a:rPr>
              <a:t>++;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  </a:t>
            </a:r>
            <a:r>
              <a:rPr lang="en-US" sz="1800" b="1" dirty="0" err="1">
                <a:solidFill>
                  <a:srgbClr val="FF0000"/>
                </a:solidFill>
                <a:latin typeface="Courier New" pitchFamily="49" charset="0"/>
              </a:rPr>
              <a:t>s.unionSets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(</a:t>
            </a:r>
            <a:r>
              <a:rPr lang="en-US" sz="1800" b="1" dirty="0" err="1">
                <a:solidFill>
                  <a:srgbClr val="FF0000"/>
                </a:solidFill>
                <a:latin typeface="Courier New" pitchFamily="49" charset="0"/>
              </a:rPr>
              <a:t>uset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, </a:t>
            </a:r>
            <a:r>
              <a:rPr lang="en-US" sz="1800" b="1" dirty="0" err="1">
                <a:solidFill>
                  <a:srgbClr val="FF0000"/>
                </a:solidFill>
                <a:latin typeface="Courier New" pitchFamily="49" charset="0"/>
              </a:rPr>
              <a:t>vset</a:t>
            </a:r>
            <a:r>
              <a:rPr lang="en-US" sz="1800" b="1" dirty="0">
                <a:solidFill>
                  <a:srgbClr val="FF0000"/>
                </a:solidFill>
                <a:latin typeface="Courier New" pitchFamily="49" charset="0"/>
              </a:rPr>
              <a:t>);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  }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  }</a:t>
            </a:r>
          </a:p>
          <a:p>
            <a:pPr eaLnBrk="1" hangingPunct="1">
              <a:buFontTx/>
              <a:buNone/>
            </a:pPr>
            <a:r>
              <a:rPr lang="en-US" sz="1800" b="1" dirty="0">
                <a:latin typeface="Courier New" pitchFamily="49" charset="0"/>
              </a:rPr>
              <a:t>}</a:t>
            </a:r>
          </a:p>
        </p:txBody>
      </p:sp>
      <p:sp>
        <p:nvSpPr>
          <p:cNvPr id="71684" name="Text Box 4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5999163" y="3841750"/>
            <a:ext cx="1338262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>
                <a:solidFill>
                  <a:schemeClr val="accent2"/>
                </a:solidFill>
                <a:latin typeface="Times New Roman" pitchFamily="18" charset="0"/>
              </a:rPr>
              <a:t>2|E| finds</a:t>
            </a:r>
          </a:p>
        </p:txBody>
      </p:sp>
      <p:sp>
        <p:nvSpPr>
          <p:cNvPr id="71685" name="Line 5"/>
          <p:cNvSpPr>
            <a:spLocks noChangeShapeType="1"/>
          </p:cNvSpPr>
          <p:nvPr>
            <p:custDataLst>
              <p:tags r:id="rId3"/>
            </p:custDataLst>
          </p:nvPr>
        </p:nvSpPr>
        <p:spPr bwMode="auto">
          <a:xfrm flipH="1" flipV="1">
            <a:off x="3454400" y="3867150"/>
            <a:ext cx="2590800" cy="762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71686" name="Text Box 6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410200" y="5638800"/>
            <a:ext cx="1423988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>
                <a:solidFill>
                  <a:srgbClr val="FF0000"/>
                </a:solidFill>
                <a:latin typeface="Times New Roman" pitchFamily="18" charset="0"/>
              </a:rPr>
              <a:t>|V| unions</a:t>
            </a:r>
          </a:p>
        </p:txBody>
      </p:sp>
      <p:sp>
        <p:nvSpPr>
          <p:cNvPr id="71687" name="Line 7"/>
          <p:cNvSpPr>
            <a:spLocks noChangeShapeType="1"/>
          </p:cNvSpPr>
          <p:nvPr>
            <p:custDataLst>
              <p:tags r:id="rId5"/>
            </p:custDataLst>
          </p:nvPr>
        </p:nvSpPr>
        <p:spPr bwMode="auto">
          <a:xfrm flipH="1" flipV="1">
            <a:off x="4292600" y="5238750"/>
            <a:ext cx="1036638" cy="484188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71688" name="Text Box 8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6858000" y="1981200"/>
            <a:ext cx="1651000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>
                <a:solidFill>
                  <a:srgbClr val="339933"/>
                </a:solidFill>
                <a:latin typeface="Times New Roman" pitchFamily="18" charset="0"/>
              </a:rPr>
              <a:t>|E| heap ops</a:t>
            </a:r>
          </a:p>
        </p:txBody>
      </p:sp>
      <p:sp>
        <p:nvSpPr>
          <p:cNvPr id="71689" name="Line 9"/>
          <p:cNvSpPr>
            <a:spLocks noChangeShapeType="1"/>
          </p:cNvSpPr>
          <p:nvPr>
            <p:custDataLst>
              <p:tags r:id="rId7"/>
            </p:custDataLst>
          </p:nvPr>
        </p:nvSpPr>
        <p:spPr bwMode="auto">
          <a:xfrm flipH="1">
            <a:off x="6324600" y="2209800"/>
            <a:ext cx="533400" cy="6858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Kruskal</a:t>
            </a:r>
            <a:r>
              <a:rPr lang="en-US" dirty="0"/>
              <a:t> code</a:t>
            </a:r>
          </a:p>
        </p:txBody>
      </p:sp>
    </p:spTree>
    <p:extLst>
      <p:ext uri="{BB962C8B-B14F-4D97-AF65-F5344CB8AC3E}">
        <p14:creationId xmlns:p14="http://schemas.microsoft.com/office/powerpoint/2010/main" val="330255653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1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Strategy for Kruskal’s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78852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457200" y="1524000"/>
            <a:ext cx="8229600" cy="46482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800"/>
              <a:t>EL = sorted set of edges ascending by weight</a:t>
            </a:r>
          </a:p>
          <a:p>
            <a:pPr>
              <a:lnSpc>
                <a:spcPct val="90000"/>
              </a:lnSpc>
            </a:pPr>
            <a:r>
              <a:rPr lang="en-US" sz="2800"/>
              <a:t>Foreach edge e in EL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T1 = tree for head(e)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T2 = tree for tail(e)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If (T1 != T2)</a:t>
            </a:r>
          </a:p>
          <a:p>
            <a:pPr lvl="2">
              <a:lnSpc>
                <a:spcPct val="90000"/>
              </a:lnSpc>
            </a:pPr>
            <a:r>
              <a:rPr lang="en-US" sz="2000"/>
              <a:t>add e to the output (the MST)</a:t>
            </a:r>
          </a:p>
          <a:p>
            <a:pPr lvl="2">
              <a:lnSpc>
                <a:spcPct val="90000"/>
              </a:lnSpc>
            </a:pPr>
            <a:r>
              <a:rPr lang="en-US" sz="2000"/>
              <a:t>Combine trees T1 and T2</a:t>
            </a:r>
          </a:p>
          <a:p>
            <a:pPr>
              <a:lnSpc>
                <a:spcPct val="90000"/>
              </a:lnSpc>
            </a:pPr>
            <a:endParaRPr lang="en-US" sz="2800"/>
          </a:p>
          <a:p>
            <a:pPr>
              <a:lnSpc>
                <a:spcPct val="90000"/>
              </a:lnSpc>
            </a:pPr>
            <a:r>
              <a:rPr lang="en-US" sz="2800"/>
              <a:t>Seems simple, no?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But, how do you keep track of what trees a node is in?</a:t>
            </a:r>
          </a:p>
          <a:p>
            <a:pPr lvl="1">
              <a:lnSpc>
                <a:spcPct val="90000"/>
              </a:lnSpc>
            </a:pPr>
            <a:r>
              <a:rPr lang="en-US" sz="2400"/>
              <a:t>Trees are sets. Need to findset(v) and “union” two sets</a:t>
            </a:r>
          </a:p>
        </p:txBody>
      </p:sp>
    </p:spTree>
    <p:extLst>
      <p:ext uri="{BB962C8B-B14F-4D97-AF65-F5344CB8AC3E}">
        <p14:creationId xmlns:p14="http://schemas.microsoft.com/office/powerpoint/2010/main" val="17975722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5" name="Rectangle 3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0" y="914400"/>
            <a:ext cx="9144000" cy="685800"/>
          </a:xfrm>
          <a:prstGeom prst="rect">
            <a:avLst/>
          </a:prstGeom>
          <a:solidFill>
            <a:schemeClr val="bg1"/>
          </a:solidFill>
          <a:ln w="0">
            <a:noFill/>
            <a:miter lim="800000"/>
            <a:headEnd/>
            <a:tailEnd/>
          </a:ln>
        </p:spPr>
        <p:txBody>
          <a:bodyPr anchor="ctr">
            <a:spAutoFit/>
          </a:bodyPr>
          <a:lstStyle/>
          <a:p>
            <a:endParaRPr lang="en-US"/>
          </a:p>
        </p:txBody>
      </p:sp>
      <p:sp>
        <p:nvSpPr>
          <p:cNvPr id="79876" name="Text Box 2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8600" y="457200"/>
            <a:ext cx="8915400" cy="67403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l" defTabSz="457200" eaLnBrk="1" hangingPunct="1"/>
            <a:r>
              <a:rPr lang="en-US" sz="2400" dirty="0" err="1">
                <a:latin typeface="Lucida Console" charset="0"/>
              </a:rPr>
              <a:t>kruskal</a:t>
            </a:r>
            <a:r>
              <a:rPr lang="en-US" sz="2400" dirty="0">
                <a:latin typeface="Lucida Console" charset="0"/>
              </a:rPr>
              <a:t>(</a:t>
            </a:r>
            <a:r>
              <a:rPr lang="en-US" sz="2400" dirty="0" err="1">
                <a:latin typeface="Lucida Console" charset="0"/>
              </a:rPr>
              <a:t>edgelist,n</a:t>
            </a:r>
            <a:r>
              <a:rPr lang="en-US" sz="2400" dirty="0">
                <a:latin typeface="Lucida Console" charset="0"/>
              </a:rPr>
              <a:t>) {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	sort(</a:t>
            </a:r>
            <a:r>
              <a:rPr lang="en-US" sz="2400" dirty="0" err="1">
                <a:latin typeface="Lucida Console" charset="0"/>
              </a:rPr>
              <a:t>edgelist</a:t>
            </a:r>
            <a:r>
              <a:rPr lang="en-US" sz="2400" dirty="0">
                <a:latin typeface="Lucida Console" charset="0"/>
              </a:rPr>
              <a:t>)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	for </a:t>
            </a:r>
            <a:r>
              <a:rPr lang="en-US" sz="2400" dirty="0" err="1">
                <a:latin typeface="Lucida Console" charset="0"/>
              </a:rPr>
              <a:t>i</a:t>
            </a:r>
            <a:r>
              <a:rPr lang="en-US" sz="2400" dirty="0">
                <a:latin typeface="Lucida Console" charset="0"/>
              </a:rPr>
              <a:t> = 1 to n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 		</a:t>
            </a:r>
            <a:r>
              <a:rPr lang="en-US" sz="2400" dirty="0" err="1">
                <a:latin typeface="Lucida Console" charset="0"/>
              </a:rPr>
              <a:t>makeset</a:t>
            </a:r>
            <a:r>
              <a:rPr lang="en-US" sz="2400" dirty="0">
                <a:latin typeface="Lucida Console" charset="0"/>
              </a:rPr>
              <a:t>(</a:t>
            </a:r>
            <a:r>
              <a:rPr lang="en-US" sz="2400" dirty="0" err="1">
                <a:latin typeface="Lucida Console" charset="0"/>
              </a:rPr>
              <a:t>i</a:t>
            </a:r>
            <a:r>
              <a:rPr lang="en-US" sz="2400" dirty="0">
                <a:latin typeface="Lucida Console" charset="0"/>
              </a:rPr>
              <a:t>)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 	count = 0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 	</a:t>
            </a:r>
            <a:r>
              <a:rPr lang="en-US" sz="2400" dirty="0" err="1">
                <a:latin typeface="Lucida Console" charset="0"/>
              </a:rPr>
              <a:t>i</a:t>
            </a:r>
            <a:r>
              <a:rPr lang="en-US" sz="2400" dirty="0">
                <a:latin typeface="Lucida Console" charset="0"/>
              </a:rPr>
              <a:t> = 1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 	while (count &lt; n - 1) {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 		if (</a:t>
            </a:r>
            <a:r>
              <a:rPr lang="en-US" sz="2400" dirty="0" err="1">
                <a:latin typeface="Lucida Console" charset="0"/>
              </a:rPr>
              <a:t>findset</a:t>
            </a:r>
            <a:r>
              <a:rPr lang="en-US" sz="2400" dirty="0">
                <a:latin typeface="Lucida Console" charset="0"/>
              </a:rPr>
              <a:t>(</a:t>
            </a:r>
            <a:r>
              <a:rPr lang="en-US" sz="2400" dirty="0" err="1">
                <a:latin typeface="Lucida Console" charset="0"/>
              </a:rPr>
              <a:t>edgelist</a:t>
            </a:r>
            <a:r>
              <a:rPr lang="en-US" sz="2400" dirty="0">
                <a:latin typeface="Lucida Console" charset="0"/>
              </a:rPr>
              <a:t>[</a:t>
            </a:r>
            <a:r>
              <a:rPr lang="en-US" sz="2400" dirty="0" err="1">
                <a:latin typeface="Lucida Console" charset="0"/>
              </a:rPr>
              <a:t>i</a:t>
            </a:r>
            <a:r>
              <a:rPr lang="en-US" sz="2400" dirty="0">
                <a:latin typeface="Lucida Console" charset="0"/>
              </a:rPr>
              <a:t>].v) !=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                </a:t>
            </a:r>
            <a:r>
              <a:rPr lang="en-US" sz="2400" dirty="0" err="1">
                <a:latin typeface="Lucida Console" charset="0"/>
              </a:rPr>
              <a:t>findset</a:t>
            </a:r>
            <a:r>
              <a:rPr lang="en-US" sz="2400" dirty="0">
                <a:latin typeface="Lucida Console" charset="0"/>
              </a:rPr>
              <a:t>(</a:t>
            </a:r>
            <a:r>
              <a:rPr lang="en-US" sz="2400" dirty="0" err="1">
                <a:latin typeface="Lucida Console" charset="0"/>
              </a:rPr>
              <a:t>edgelist</a:t>
            </a:r>
            <a:r>
              <a:rPr lang="en-US" sz="2400" dirty="0">
                <a:latin typeface="Lucida Console" charset="0"/>
              </a:rPr>
              <a:t>[</a:t>
            </a:r>
            <a:r>
              <a:rPr lang="en-US" sz="2400" dirty="0" err="1">
                <a:latin typeface="Lucida Console" charset="0"/>
              </a:rPr>
              <a:t>i</a:t>
            </a:r>
            <a:r>
              <a:rPr lang="en-US" sz="2400" dirty="0">
                <a:latin typeface="Lucida Console" charset="0"/>
              </a:rPr>
              <a:t>].w)) {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    		</a:t>
            </a:r>
            <a:r>
              <a:rPr lang="en-US" sz="2400" dirty="0" err="1">
                <a:latin typeface="Lucida Console" charset="0"/>
              </a:rPr>
              <a:t>println</a:t>
            </a:r>
            <a:r>
              <a:rPr lang="en-US" sz="2400" dirty="0">
                <a:latin typeface="Lucida Console" charset="0"/>
              </a:rPr>
              <a:t>(</a:t>
            </a:r>
            <a:r>
              <a:rPr lang="en-US" sz="2400" dirty="0" err="1">
                <a:latin typeface="Lucida Console" charset="0"/>
              </a:rPr>
              <a:t>edgelist</a:t>
            </a:r>
            <a:r>
              <a:rPr lang="en-US" sz="2400" dirty="0">
                <a:latin typeface="Lucida Console" charset="0"/>
              </a:rPr>
              <a:t>[</a:t>
            </a:r>
            <a:r>
              <a:rPr lang="en-US" sz="2400" dirty="0" err="1">
                <a:latin typeface="Lucida Console" charset="0"/>
              </a:rPr>
              <a:t>i</a:t>
            </a:r>
            <a:r>
              <a:rPr lang="en-US" sz="2400" dirty="0">
                <a:latin typeface="Lucida Console" charset="0"/>
              </a:rPr>
              <a:t>].v + “ ”</a:t>
            </a:r>
            <a:br>
              <a:rPr lang="en-US" sz="2400" dirty="0">
                <a:latin typeface="Lucida Console" charset="0"/>
              </a:rPr>
            </a:br>
            <a:r>
              <a:rPr lang="en-US" sz="2400" dirty="0">
                <a:latin typeface="Lucida Console" charset="0"/>
              </a:rPr>
              <a:t>                  + </a:t>
            </a:r>
            <a:r>
              <a:rPr lang="en-US" sz="2400" dirty="0" err="1">
                <a:latin typeface="Lucida Console" charset="0"/>
              </a:rPr>
              <a:t>edgelist</a:t>
            </a:r>
            <a:r>
              <a:rPr lang="en-US" sz="2400" dirty="0">
                <a:latin typeface="Lucida Console" charset="0"/>
              </a:rPr>
              <a:t>[</a:t>
            </a:r>
            <a:r>
              <a:rPr lang="en-US" sz="2400" dirty="0" err="1">
                <a:latin typeface="Lucida Console" charset="0"/>
              </a:rPr>
              <a:t>i</a:t>
            </a:r>
            <a:r>
              <a:rPr lang="en-US" sz="2400" dirty="0">
                <a:latin typeface="Lucida Console" charset="0"/>
              </a:rPr>
              <a:t>].w)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     		count = count + 1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     		union(</a:t>
            </a:r>
            <a:r>
              <a:rPr lang="en-US" sz="2400" dirty="0" err="1">
                <a:latin typeface="Lucida Console" charset="0"/>
              </a:rPr>
              <a:t>edgelist</a:t>
            </a:r>
            <a:r>
              <a:rPr lang="en-US" sz="2400" dirty="0">
                <a:latin typeface="Lucida Console" charset="0"/>
              </a:rPr>
              <a:t>[</a:t>
            </a:r>
            <a:r>
              <a:rPr lang="en-US" sz="2400" dirty="0" err="1">
                <a:latin typeface="Lucida Console" charset="0"/>
              </a:rPr>
              <a:t>i</a:t>
            </a:r>
            <a:r>
              <a:rPr lang="en-US" sz="2400" dirty="0">
                <a:latin typeface="Lucida Console" charset="0"/>
              </a:rPr>
              <a:t>].</a:t>
            </a:r>
            <a:r>
              <a:rPr lang="en-US" sz="2400" dirty="0" err="1">
                <a:latin typeface="Lucida Console" charset="0"/>
              </a:rPr>
              <a:t>v,edgelist</a:t>
            </a:r>
            <a:r>
              <a:rPr lang="en-US" sz="2400" dirty="0">
                <a:latin typeface="Lucida Console" charset="0"/>
              </a:rPr>
              <a:t>[</a:t>
            </a:r>
            <a:r>
              <a:rPr lang="en-US" sz="2400" dirty="0" err="1">
                <a:latin typeface="Lucida Console" charset="0"/>
              </a:rPr>
              <a:t>i</a:t>
            </a:r>
            <a:r>
              <a:rPr lang="en-US" sz="2400" dirty="0">
                <a:latin typeface="Lucida Console" charset="0"/>
              </a:rPr>
              <a:t>].w)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   	}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   	</a:t>
            </a:r>
            <a:r>
              <a:rPr lang="en-US" sz="2400" dirty="0" err="1">
                <a:latin typeface="Lucida Console" charset="0"/>
              </a:rPr>
              <a:t>i</a:t>
            </a:r>
            <a:r>
              <a:rPr lang="en-US" sz="2400" dirty="0">
                <a:latin typeface="Lucida Console" charset="0"/>
              </a:rPr>
              <a:t> = </a:t>
            </a:r>
            <a:r>
              <a:rPr lang="en-US" sz="2400" dirty="0" err="1">
                <a:latin typeface="Lucida Console" charset="0"/>
              </a:rPr>
              <a:t>i</a:t>
            </a:r>
            <a:r>
              <a:rPr lang="en-US" sz="2400" dirty="0">
                <a:latin typeface="Lucida Console" charset="0"/>
              </a:rPr>
              <a:t> + 1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 	}</a:t>
            </a:r>
          </a:p>
          <a:p>
            <a:pPr algn="l" defTabSz="457200" eaLnBrk="1" hangingPunct="1"/>
            <a:r>
              <a:rPr lang="en-US" sz="2400" dirty="0">
                <a:latin typeface="Lucida Console" charset="0"/>
              </a:rPr>
              <a:t>}</a:t>
            </a:r>
          </a:p>
          <a:p>
            <a:pPr algn="l" defTabSz="457200" eaLnBrk="1" hangingPunct="1"/>
            <a:endParaRPr lang="en-US" sz="2400" dirty="0">
              <a:latin typeface="Lucida Console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285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Find-Union Data Structure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4264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Needs to support the following operations</a:t>
            </a:r>
          </a:p>
          <a:p>
            <a:pPr lvl="1"/>
            <a:r>
              <a:rPr lang="en-US" dirty="0"/>
              <a:t>void </a:t>
            </a:r>
            <a:r>
              <a:rPr lang="en-US" dirty="0" err="1"/>
              <a:t>makeSet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n)	//construct n independent sets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findSet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)		//given </a:t>
            </a:r>
            <a:r>
              <a:rPr lang="en-US" dirty="0" err="1"/>
              <a:t>i</a:t>
            </a:r>
            <a:r>
              <a:rPr lang="en-US" dirty="0"/>
              <a:t>, which set does </a:t>
            </a:r>
            <a:r>
              <a:rPr lang="en-US" dirty="0" err="1"/>
              <a:t>i</a:t>
            </a:r>
            <a:r>
              <a:rPr lang="en-US" dirty="0"/>
              <a:t> belong to?</a:t>
            </a:r>
          </a:p>
          <a:p>
            <a:pPr lvl="1"/>
            <a:r>
              <a:rPr lang="en-US" dirty="0"/>
              <a:t>void union(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 j)	//merge sets containing </a:t>
            </a:r>
            <a:r>
              <a:rPr lang="en-US" dirty="0" err="1"/>
              <a:t>i</a:t>
            </a:r>
            <a:r>
              <a:rPr lang="en-US" dirty="0"/>
              <a:t> and j</a:t>
            </a:r>
          </a:p>
        </p:txBody>
      </p:sp>
    </p:spTree>
    <p:extLst>
      <p:ext uri="{BB962C8B-B14F-4D97-AF65-F5344CB8AC3E}">
        <p14:creationId xmlns:p14="http://schemas.microsoft.com/office/powerpoint/2010/main" val="158038992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457200" y="1219200"/>
            <a:ext cx="8229600" cy="2362200"/>
          </a:xfrm>
        </p:spPr>
        <p:txBody>
          <a:bodyPr/>
          <a:lstStyle/>
          <a:p>
            <a:r>
              <a:rPr lang="en-US" dirty="0"/>
              <a:t>Needs to support the following operations</a:t>
            </a:r>
          </a:p>
          <a:p>
            <a:pPr lvl="1"/>
            <a:r>
              <a:rPr lang="en-US" dirty="0"/>
              <a:t>void </a:t>
            </a:r>
            <a:r>
              <a:rPr lang="en-US" dirty="0" err="1"/>
              <a:t>makeSet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n)	//construct n independent sets</a:t>
            </a:r>
          </a:p>
          <a:p>
            <a:pPr lvl="1"/>
            <a:endParaRPr lang="en-US" dirty="0"/>
          </a:p>
          <a:p>
            <a:r>
              <a:rPr lang="en-US" dirty="0"/>
              <a:t>Solution:</a:t>
            </a:r>
          </a:p>
          <a:p>
            <a:pPr lvl="1"/>
            <a:r>
              <a:rPr lang="en-US" dirty="0"/>
              <a:t>Store as array of size n. Each location stores label for that set.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79DEB2DA-145A-724C-8355-D335FA8CF30D}"/>
              </a:ext>
            </a:extLst>
          </p:cNvPr>
          <p:cNvSpPr/>
          <p:nvPr/>
        </p:nvSpPr>
        <p:spPr>
          <a:xfrm>
            <a:off x="1676406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A738F9C5-15B3-674C-A8C5-53FE8B35A3BC}"/>
              </a:ext>
            </a:extLst>
          </p:cNvPr>
          <p:cNvSpPr/>
          <p:nvPr/>
        </p:nvSpPr>
        <p:spPr>
          <a:xfrm>
            <a:off x="2362207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54178AD7-7BE8-E640-96D3-9F562CCE40FA}"/>
              </a:ext>
            </a:extLst>
          </p:cNvPr>
          <p:cNvSpPr/>
          <p:nvPr/>
        </p:nvSpPr>
        <p:spPr>
          <a:xfrm>
            <a:off x="3048008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A66DE4D0-8660-354C-B36C-DB3DB8FA359F}"/>
              </a:ext>
            </a:extLst>
          </p:cNvPr>
          <p:cNvSpPr/>
          <p:nvPr/>
        </p:nvSpPr>
        <p:spPr>
          <a:xfrm>
            <a:off x="3733809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4C68D5E2-CC3F-BF46-B682-9EF1FE6E6E47}"/>
              </a:ext>
            </a:extLst>
          </p:cNvPr>
          <p:cNvSpPr/>
          <p:nvPr/>
        </p:nvSpPr>
        <p:spPr>
          <a:xfrm>
            <a:off x="4419608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39883BB8-DF86-0B49-8080-6961C7119869}"/>
              </a:ext>
            </a:extLst>
          </p:cNvPr>
          <p:cNvSpPr/>
          <p:nvPr/>
        </p:nvSpPr>
        <p:spPr>
          <a:xfrm>
            <a:off x="5105409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B45E09A4-D388-B34F-A618-EAD0DFE2A910}"/>
              </a:ext>
            </a:extLst>
          </p:cNvPr>
          <p:cNvSpPr/>
          <p:nvPr/>
        </p:nvSpPr>
        <p:spPr>
          <a:xfrm>
            <a:off x="5791210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60A06877-D8CF-4544-8709-1E36A67C64DC}"/>
              </a:ext>
            </a:extLst>
          </p:cNvPr>
          <p:cNvSpPr/>
          <p:nvPr/>
        </p:nvSpPr>
        <p:spPr>
          <a:xfrm>
            <a:off x="6477011" y="43434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E5A8076-DD7C-5C4F-8A0B-8BF37F39908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1676400" y="45720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i="1" dirty="0"/>
              <a:t>  0      1     2     3      4      5      6      7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129B2413-D507-C342-A3FA-BB97030DCE45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>
          <a:xfrm>
            <a:off x="1676400" y="39624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dirty="0"/>
              <a:t>  0      1     2     3      4      5      6      7</a:t>
            </a:r>
          </a:p>
        </p:txBody>
      </p:sp>
    </p:spTree>
    <p:extLst>
      <p:ext uri="{BB962C8B-B14F-4D97-AF65-F5344CB8AC3E}">
        <p14:creationId xmlns:p14="http://schemas.microsoft.com/office/powerpoint/2010/main" val="1104687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457200" y="1219200"/>
            <a:ext cx="8229600" cy="28194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Needs to support the following operations</a:t>
            </a:r>
          </a:p>
          <a:p>
            <a:pPr lvl="1"/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findSet</a:t>
            </a:r>
            <a:r>
              <a:rPr lang="en-US" dirty="0"/>
              <a:t>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)	//given </a:t>
            </a:r>
            <a:r>
              <a:rPr lang="en-US" dirty="0" err="1"/>
              <a:t>i</a:t>
            </a:r>
            <a:r>
              <a:rPr lang="en-US" dirty="0"/>
              <a:t>, which set does </a:t>
            </a:r>
            <a:r>
              <a:rPr lang="en-US" dirty="0" err="1"/>
              <a:t>i</a:t>
            </a:r>
            <a:r>
              <a:rPr lang="en-US" dirty="0"/>
              <a:t> belong to?</a:t>
            </a:r>
          </a:p>
          <a:p>
            <a:pPr lvl="1"/>
            <a:endParaRPr lang="en-US" dirty="0"/>
          </a:p>
          <a:p>
            <a:r>
              <a:rPr lang="en-US" dirty="0"/>
              <a:t>Solution: Trace around array until we find place where index and contents match</a:t>
            </a:r>
          </a:p>
          <a:p>
            <a:pPr lvl="1"/>
            <a:r>
              <a:rPr lang="en-US" dirty="0"/>
              <a:t>Start at index </a:t>
            </a:r>
            <a:r>
              <a:rPr lang="en-US" dirty="0" err="1"/>
              <a:t>i</a:t>
            </a:r>
            <a:r>
              <a:rPr lang="en-US" dirty="0"/>
              <a:t> and repeat:</a:t>
            </a:r>
          </a:p>
          <a:p>
            <a:pPr lvl="2"/>
            <a:r>
              <a:rPr lang="en-US" dirty="0"/>
              <a:t>If a[</a:t>
            </a:r>
            <a:r>
              <a:rPr lang="en-US" dirty="0" err="1"/>
              <a:t>i</a:t>
            </a:r>
            <a:r>
              <a:rPr lang="en-US" dirty="0"/>
              <a:t>] == </a:t>
            </a:r>
            <a:r>
              <a:rPr lang="en-US" dirty="0" err="1"/>
              <a:t>i</a:t>
            </a:r>
            <a:r>
              <a:rPr lang="en-US" dirty="0"/>
              <a:t> then return </a:t>
            </a:r>
            <a:r>
              <a:rPr lang="en-US" dirty="0" err="1"/>
              <a:t>i</a:t>
            </a:r>
            <a:endParaRPr lang="en-US" dirty="0"/>
          </a:p>
          <a:p>
            <a:pPr lvl="2"/>
            <a:r>
              <a:rPr lang="en-US" dirty="0"/>
              <a:t>Else set </a:t>
            </a:r>
            <a:r>
              <a:rPr lang="en-US" dirty="0" err="1"/>
              <a:t>i</a:t>
            </a:r>
            <a:r>
              <a:rPr lang="en-US" dirty="0"/>
              <a:t> = a[</a:t>
            </a:r>
            <a:r>
              <a:rPr lang="en-US" dirty="0" err="1"/>
              <a:t>i</a:t>
            </a:r>
            <a:r>
              <a:rPr lang="en-US" dirty="0"/>
              <a:t>]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79DEB2DA-145A-724C-8355-D335FA8CF30D}"/>
              </a:ext>
            </a:extLst>
          </p:cNvPr>
          <p:cNvSpPr/>
          <p:nvPr/>
        </p:nvSpPr>
        <p:spPr>
          <a:xfrm>
            <a:off x="1676406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A738F9C5-15B3-674C-A8C5-53FE8B35A3BC}"/>
              </a:ext>
            </a:extLst>
          </p:cNvPr>
          <p:cNvSpPr/>
          <p:nvPr/>
        </p:nvSpPr>
        <p:spPr>
          <a:xfrm>
            <a:off x="2362207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54178AD7-7BE8-E640-96D3-9F562CCE40FA}"/>
              </a:ext>
            </a:extLst>
          </p:cNvPr>
          <p:cNvSpPr/>
          <p:nvPr/>
        </p:nvSpPr>
        <p:spPr>
          <a:xfrm>
            <a:off x="3048008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A66DE4D0-8660-354C-B36C-DB3DB8FA359F}"/>
              </a:ext>
            </a:extLst>
          </p:cNvPr>
          <p:cNvSpPr/>
          <p:nvPr/>
        </p:nvSpPr>
        <p:spPr>
          <a:xfrm>
            <a:off x="3733809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4C68D5E2-CC3F-BF46-B682-9EF1FE6E6E47}"/>
              </a:ext>
            </a:extLst>
          </p:cNvPr>
          <p:cNvSpPr/>
          <p:nvPr/>
        </p:nvSpPr>
        <p:spPr>
          <a:xfrm>
            <a:off x="4419608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39883BB8-DF86-0B49-8080-6961C7119869}"/>
              </a:ext>
            </a:extLst>
          </p:cNvPr>
          <p:cNvSpPr/>
          <p:nvPr/>
        </p:nvSpPr>
        <p:spPr>
          <a:xfrm>
            <a:off x="5105409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B45E09A4-D388-B34F-A618-EAD0DFE2A910}"/>
              </a:ext>
            </a:extLst>
          </p:cNvPr>
          <p:cNvSpPr/>
          <p:nvPr/>
        </p:nvSpPr>
        <p:spPr>
          <a:xfrm>
            <a:off x="5791210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60A06877-D8CF-4544-8709-1E36A67C64DC}"/>
              </a:ext>
            </a:extLst>
          </p:cNvPr>
          <p:cNvSpPr/>
          <p:nvPr/>
        </p:nvSpPr>
        <p:spPr>
          <a:xfrm>
            <a:off x="6477011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E5A8076-DD7C-5C4F-8A0B-8BF37F39908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1676400" y="48768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i="1" dirty="0"/>
              <a:t>  0      1     2     3      4      5      6      7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129B2413-D507-C342-A3FA-BB97030DCE45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>
          <a:xfrm>
            <a:off x="1676400" y="42672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dirty="0"/>
              <a:t>  0      1     2     3      4      5      6      7</a:t>
            </a:r>
          </a:p>
        </p:txBody>
      </p:sp>
    </p:spTree>
    <p:extLst>
      <p:ext uri="{BB962C8B-B14F-4D97-AF65-F5344CB8AC3E}">
        <p14:creationId xmlns:p14="http://schemas.microsoft.com/office/powerpoint/2010/main" val="17723343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457200" y="1219200"/>
            <a:ext cx="8229600" cy="28194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Needs to support the following operations</a:t>
            </a:r>
          </a:p>
          <a:p>
            <a:pPr lvl="1"/>
            <a:r>
              <a:rPr lang="en-US" dirty="0"/>
              <a:t>void union(</a:t>
            </a:r>
            <a:r>
              <a:rPr lang="en-US" dirty="0" err="1"/>
              <a:t>int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, </a:t>
            </a:r>
            <a:r>
              <a:rPr lang="en-US" dirty="0" err="1"/>
              <a:t>int</a:t>
            </a:r>
            <a:r>
              <a:rPr lang="en-US" dirty="0"/>
              <a:t> j)	//merge sets </a:t>
            </a:r>
            <a:r>
              <a:rPr lang="en-US" dirty="0" err="1"/>
              <a:t>i</a:t>
            </a:r>
            <a:r>
              <a:rPr lang="en-US" dirty="0"/>
              <a:t> and j</a:t>
            </a:r>
          </a:p>
          <a:p>
            <a:pPr lvl="1"/>
            <a:endParaRPr lang="en-US" dirty="0"/>
          </a:p>
          <a:p>
            <a:r>
              <a:rPr lang="en-US" dirty="0"/>
              <a:t>Solution: find label for each set (call find() method), then set one label to point to other</a:t>
            </a:r>
          </a:p>
          <a:p>
            <a:pPr lvl="1"/>
            <a:r>
              <a:rPr lang="en-US" dirty="0"/>
              <a:t>Label1 = find(</a:t>
            </a:r>
            <a:r>
              <a:rPr lang="en-US" dirty="0" err="1"/>
              <a:t>i</a:t>
            </a:r>
            <a:r>
              <a:rPr lang="en-US" dirty="0"/>
              <a:t>); Label2 = find(j)</a:t>
            </a:r>
          </a:p>
          <a:p>
            <a:pPr lvl="1"/>
            <a:r>
              <a:rPr lang="en-US" dirty="0"/>
              <a:t>a[Label1] = Label2 //OR a[Label2] = Label1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79DEB2DA-145A-724C-8355-D335FA8CF30D}"/>
              </a:ext>
            </a:extLst>
          </p:cNvPr>
          <p:cNvSpPr/>
          <p:nvPr/>
        </p:nvSpPr>
        <p:spPr>
          <a:xfrm>
            <a:off x="3047994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A738F9C5-15B3-674C-A8C5-53FE8B35A3BC}"/>
              </a:ext>
            </a:extLst>
          </p:cNvPr>
          <p:cNvSpPr/>
          <p:nvPr/>
        </p:nvSpPr>
        <p:spPr>
          <a:xfrm>
            <a:off x="3733795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54178AD7-7BE8-E640-96D3-9F562CCE40FA}"/>
              </a:ext>
            </a:extLst>
          </p:cNvPr>
          <p:cNvSpPr/>
          <p:nvPr/>
        </p:nvSpPr>
        <p:spPr>
          <a:xfrm>
            <a:off x="4419596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A66DE4D0-8660-354C-B36C-DB3DB8FA359F}"/>
              </a:ext>
            </a:extLst>
          </p:cNvPr>
          <p:cNvSpPr/>
          <p:nvPr/>
        </p:nvSpPr>
        <p:spPr>
          <a:xfrm>
            <a:off x="5105397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4C68D5E2-CC3F-BF46-B682-9EF1FE6E6E47}"/>
              </a:ext>
            </a:extLst>
          </p:cNvPr>
          <p:cNvSpPr/>
          <p:nvPr/>
        </p:nvSpPr>
        <p:spPr>
          <a:xfrm>
            <a:off x="5791196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39883BB8-DF86-0B49-8080-6961C7119869}"/>
              </a:ext>
            </a:extLst>
          </p:cNvPr>
          <p:cNvSpPr/>
          <p:nvPr/>
        </p:nvSpPr>
        <p:spPr>
          <a:xfrm>
            <a:off x="6476997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B45E09A4-D388-B34F-A618-EAD0DFE2A910}"/>
              </a:ext>
            </a:extLst>
          </p:cNvPr>
          <p:cNvSpPr/>
          <p:nvPr/>
        </p:nvSpPr>
        <p:spPr>
          <a:xfrm>
            <a:off x="7162798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60A06877-D8CF-4544-8709-1E36A67C64DC}"/>
              </a:ext>
            </a:extLst>
          </p:cNvPr>
          <p:cNvSpPr/>
          <p:nvPr/>
        </p:nvSpPr>
        <p:spPr>
          <a:xfrm>
            <a:off x="7848599" y="5029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E5A8076-DD7C-5C4F-8A0B-8BF37F39908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3047988" y="52578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i="1" dirty="0"/>
              <a:t>  0      1     2     3      4      5      6      7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129B2413-D507-C342-A3FA-BB97030DCE45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>
          <a:xfrm>
            <a:off x="3047988" y="46482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dirty="0"/>
              <a:t>  0      1     2     3      4      5      6      7</a:t>
            </a:r>
          </a:p>
        </p:txBody>
      </p:sp>
    </p:spTree>
    <p:extLst>
      <p:ext uri="{BB962C8B-B14F-4D97-AF65-F5344CB8AC3E}">
        <p14:creationId xmlns:p14="http://schemas.microsoft.com/office/powerpoint/2010/main" val="10570763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457200" y="1219200"/>
            <a:ext cx="8229600" cy="2819400"/>
          </a:xfrm>
        </p:spPr>
        <p:txBody>
          <a:bodyPr>
            <a:normAutofit/>
          </a:bodyPr>
          <a:lstStyle/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merge(4,5)</a:t>
            </a:r>
          </a:p>
          <a:p>
            <a:pPr lvl="1"/>
            <a:r>
              <a:rPr lang="en-US" dirty="0"/>
              <a:t>merge(6,7)</a:t>
            </a:r>
          </a:p>
          <a:p>
            <a:pPr lvl="1"/>
            <a:r>
              <a:rPr lang="en-US" dirty="0"/>
              <a:t>merge(1,2)</a:t>
            </a:r>
          </a:p>
          <a:p>
            <a:pPr lvl="1"/>
            <a:r>
              <a:rPr lang="en-US" dirty="0"/>
              <a:t>merge(5,6)</a:t>
            </a:r>
          </a:p>
          <a:p>
            <a:pPr lvl="1"/>
            <a:r>
              <a:rPr lang="en-US" dirty="0"/>
              <a:t>find(1); find(4); find(6)</a:t>
            </a:r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79DEB2DA-145A-724C-8355-D335FA8CF30D}"/>
              </a:ext>
            </a:extLst>
          </p:cNvPr>
          <p:cNvSpPr/>
          <p:nvPr/>
        </p:nvSpPr>
        <p:spPr>
          <a:xfrm>
            <a:off x="1676406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A738F9C5-15B3-674C-A8C5-53FE8B35A3BC}"/>
              </a:ext>
            </a:extLst>
          </p:cNvPr>
          <p:cNvSpPr/>
          <p:nvPr/>
        </p:nvSpPr>
        <p:spPr>
          <a:xfrm>
            <a:off x="2362207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>
            <a:extLst>
              <a:ext uri="{FF2B5EF4-FFF2-40B4-BE49-F238E27FC236}">
                <a16:creationId xmlns:a16="http://schemas.microsoft.com/office/drawing/2014/main" id="{54178AD7-7BE8-E640-96D3-9F562CCE40FA}"/>
              </a:ext>
            </a:extLst>
          </p:cNvPr>
          <p:cNvSpPr/>
          <p:nvPr/>
        </p:nvSpPr>
        <p:spPr>
          <a:xfrm>
            <a:off x="3048008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A66DE4D0-8660-354C-B36C-DB3DB8FA359F}"/>
              </a:ext>
            </a:extLst>
          </p:cNvPr>
          <p:cNvSpPr/>
          <p:nvPr/>
        </p:nvSpPr>
        <p:spPr>
          <a:xfrm>
            <a:off x="3733809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Frame 9">
            <a:extLst>
              <a:ext uri="{FF2B5EF4-FFF2-40B4-BE49-F238E27FC236}">
                <a16:creationId xmlns:a16="http://schemas.microsoft.com/office/drawing/2014/main" id="{4C68D5E2-CC3F-BF46-B682-9EF1FE6E6E47}"/>
              </a:ext>
            </a:extLst>
          </p:cNvPr>
          <p:cNvSpPr/>
          <p:nvPr/>
        </p:nvSpPr>
        <p:spPr>
          <a:xfrm>
            <a:off x="4419608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Frame 10">
            <a:extLst>
              <a:ext uri="{FF2B5EF4-FFF2-40B4-BE49-F238E27FC236}">
                <a16:creationId xmlns:a16="http://schemas.microsoft.com/office/drawing/2014/main" id="{39883BB8-DF86-0B49-8080-6961C7119869}"/>
              </a:ext>
            </a:extLst>
          </p:cNvPr>
          <p:cNvSpPr/>
          <p:nvPr/>
        </p:nvSpPr>
        <p:spPr>
          <a:xfrm>
            <a:off x="5105409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Frame 11">
            <a:extLst>
              <a:ext uri="{FF2B5EF4-FFF2-40B4-BE49-F238E27FC236}">
                <a16:creationId xmlns:a16="http://schemas.microsoft.com/office/drawing/2014/main" id="{B45E09A4-D388-B34F-A618-EAD0DFE2A910}"/>
              </a:ext>
            </a:extLst>
          </p:cNvPr>
          <p:cNvSpPr/>
          <p:nvPr/>
        </p:nvSpPr>
        <p:spPr>
          <a:xfrm>
            <a:off x="5791210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60A06877-D8CF-4544-8709-1E36A67C64DC}"/>
              </a:ext>
            </a:extLst>
          </p:cNvPr>
          <p:cNvSpPr/>
          <p:nvPr/>
        </p:nvSpPr>
        <p:spPr>
          <a:xfrm>
            <a:off x="6477011" y="4648200"/>
            <a:ext cx="685801" cy="68580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0E5A8076-DD7C-5C4F-8A0B-8BF37F39908F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1676400" y="48768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i="1" dirty="0"/>
              <a:t>  0      1     2     3      4      5      6      7</a:t>
            </a: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129B2413-D507-C342-A3FA-BB97030DCE45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>
          <a:xfrm>
            <a:off x="1676400" y="4267200"/>
            <a:ext cx="5486406" cy="11430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spcAft>
                <a:spcPts val="0"/>
              </a:spcAft>
              <a:buNone/>
            </a:pPr>
            <a:endParaRPr lang="en-US" dirty="0"/>
          </a:p>
          <a:p>
            <a:pPr marL="0" indent="0" algn="l" fontAlgn="auto">
              <a:spcAft>
                <a:spcPts val="0"/>
              </a:spcAft>
              <a:buNone/>
            </a:pPr>
            <a:r>
              <a:rPr lang="en-US" dirty="0"/>
              <a:t>  0      1     2     3      4      5      6      7</a:t>
            </a:r>
          </a:p>
        </p:txBody>
      </p:sp>
    </p:spTree>
    <p:extLst>
      <p:ext uri="{BB962C8B-B14F-4D97-AF65-F5344CB8AC3E}">
        <p14:creationId xmlns:p14="http://schemas.microsoft.com/office/powerpoint/2010/main" val="15710671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Union/Find and Disjoint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8090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457200" y="1219200"/>
            <a:ext cx="8229600" cy="5410200"/>
          </a:xfrm>
        </p:spPr>
        <p:txBody>
          <a:bodyPr>
            <a:normAutofit/>
          </a:bodyPr>
          <a:lstStyle/>
          <a:p>
            <a:r>
              <a:rPr lang="en-US" dirty="0"/>
              <a:t>Time-complexity if where n is size of array?</a:t>
            </a:r>
          </a:p>
          <a:p>
            <a:endParaRPr lang="en-US" dirty="0"/>
          </a:p>
          <a:p>
            <a:r>
              <a:rPr lang="en-US" dirty="0" err="1"/>
              <a:t>makeSet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Linear: just create array and fill it with values</a:t>
            </a:r>
          </a:p>
          <a:p>
            <a:pPr lvl="1"/>
            <a:endParaRPr lang="en-US" dirty="0"/>
          </a:p>
          <a:p>
            <a:r>
              <a:rPr lang="en-US" dirty="0"/>
              <a:t>find()</a:t>
            </a:r>
          </a:p>
          <a:p>
            <a:pPr lvl="1"/>
            <a:r>
              <a:rPr lang="en-US" dirty="0"/>
              <a:t>Linear if have to trace a long way to get to label</a:t>
            </a:r>
          </a:p>
          <a:p>
            <a:pPr lvl="1"/>
            <a:r>
              <a:rPr lang="en-US" dirty="0"/>
              <a:t>Constant if lucky and label given as input</a:t>
            </a:r>
          </a:p>
          <a:p>
            <a:pPr lvl="1"/>
            <a:endParaRPr lang="en-US" dirty="0"/>
          </a:p>
          <a:p>
            <a:r>
              <a:rPr lang="en-US" dirty="0"/>
              <a:t>union()</a:t>
            </a:r>
          </a:p>
          <a:p>
            <a:pPr lvl="1"/>
            <a:r>
              <a:rPr lang="en-US" dirty="0"/>
              <a:t>Constant to change the label BUT…</a:t>
            </a:r>
          </a:p>
          <a:p>
            <a:pPr lvl="1"/>
            <a:r>
              <a:rPr lang="en-US" dirty="0"/>
              <a:t>Could be linear to find the two labels first.</a:t>
            </a:r>
          </a:p>
        </p:txBody>
      </p:sp>
    </p:spTree>
    <p:extLst>
      <p:ext uri="{BB962C8B-B14F-4D97-AF65-F5344CB8AC3E}">
        <p14:creationId xmlns:p14="http://schemas.microsoft.com/office/powerpoint/2010/main" val="1209515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Minimum Spanning Trees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1: Union by rank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27331" name="Picture 3" descr="C:\Documents and Settings\Administrator\Desktop\Cormen-2e-p506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057400"/>
            <a:ext cx="8169144" cy="35814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7527956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2: Path Compression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2" descr="C:\Documents and Settings\Administrator\Desktop\Cormen-2e-p50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14400" y="1828800"/>
            <a:ext cx="7227854" cy="4114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8688254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3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Complexity for Kruskal’s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81924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A basic analysis leads us to </a:t>
            </a:r>
            <a:r>
              <a:rPr lang="en-US" dirty="0">
                <a:sym typeface="Symbol" pitchFamily="18" charset="2"/>
              </a:rPr>
              <a:t>(E*V) = O(V</a:t>
            </a:r>
            <a:r>
              <a:rPr lang="en-US" baseline="30000" dirty="0">
                <a:sym typeface="Symbol" pitchFamily="18" charset="2"/>
              </a:rPr>
              <a:t>3</a:t>
            </a:r>
            <a:r>
              <a:rPr lang="en-US" dirty="0">
                <a:sym typeface="Symbol" pitchFamily="18" charset="2"/>
              </a:rPr>
              <a:t>)</a:t>
            </a:r>
          </a:p>
          <a:p>
            <a:pPr lvl="1"/>
            <a:r>
              <a:rPr lang="en-US" dirty="0">
                <a:sym typeface="Symbol" pitchFamily="18" charset="2"/>
              </a:rPr>
              <a:t>find and union are V time</a:t>
            </a:r>
          </a:p>
          <a:p>
            <a:endParaRPr lang="en-US" dirty="0"/>
          </a:p>
          <a:p>
            <a:r>
              <a:rPr lang="en-US" dirty="0"/>
              <a:t>But with the optimizations presented here, it can be reduced to </a:t>
            </a:r>
            <a:r>
              <a:rPr lang="en-US" dirty="0">
                <a:sym typeface="Symbol" pitchFamily="18" charset="2"/>
              </a:rPr>
              <a:t>(E * log(V))</a:t>
            </a:r>
            <a:endParaRPr lang="en-US" baseline="30000" dirty="0">
              <a:sym typeface="Symbol" pitchFamily="18" charset="2"/>
            </a:endParaRPr>
          </a:p>
          <a:p>
            <a:pPr lvl="1"/>
            <a:r>
              <a:rPr lang="en-US" dirty="0"/>
              <a:t>find is amortized log(V)</a:t>
            </a:r>
          </a:p>
          <a:p>
            <a:pPr lvl="1"/>
            <a:r>
              <a:rPr lang="en-US" dirty="0"/>
              <a:t>union is constant (amortized log if doing find first)</a:t>
            </a:r>
          </a:p>
        </p:txBody>
      </p:sp>
    </p:spTree>
    <p:extLst>
      <p:ext uri="{BB962C8B-B14F-4D97-AF65-F5344CB8AC3E}">
        <p14:creationId xmlns:p14="http://schemas.microsoft.com/office/powerpoint/2010/main" val="12045070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3654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Minimum Spanning Trees</a:t>
            </a:r>
          </a:p>
          <a:p>
            <a:pPr lvl="1"/>
            <a:r>
              <a:rPr lang="en-US" dirty="0"/>
              <a:t>What they are. Motivations, etc.</a:t>
            </a:r>
          </a:p>
          <a:p>
            <a:r>
              <a:rPr lang="en-US" dirty="0"/>
              <a:t>Prim’s Algorithm</a:t>
            </a:r>
          </a:p>
          <a:p>
            <a:pPr lvl="1"/>
            <a:r>
              <a:rPr lang="en-US" dirty="0"/>
              <a:t>Nice graph algorithm for solving MST problem</a:t>
            </a:r>
          </a:p>
          <a:p>
            <a:r>
              <a:rPr lang="en-US" dirty="0"/>
              <a:t>Kruskal’s Algorithm</a:t>
            </a:r>
          </a:p>
          <a:p>
            <a:pPr lvl="1"/>
            <a:r>
              <a:rPr lang="en-US" dirty="0"/>
              <a:t>Another algorithm for solving MST problem</a:t>
            </a:r>
          </a:p>
          <a:p>
            <a:pPr lvl="1"/>
            <a:r>
              <a:rPr lang="en-US" dirty="0"/>
              <a:t>Nice excuse to introduce the find-union data structure</a:t>
            </a:r>
          </a:p>
          <a:p>
            <a:r>
              <a:rPr lang="en-US" dirty="0"/>
              <a:t>Find-union</a:t>
            </a:r>
          </a:p>
          <a:p>
            <a:pPr lvl="1"/>
            <a:r>
              <a:rPr lang="en-US" dirty="0"/>
              <a:t>How to implement</a:t>
            </a:r>
          </a:p>
          <a:p>
            <a:pPr lvl="1"/>
            <a:r>
              <a:rPr lang="en-US" dirty="0"/>
              <a:t>How to optimize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Spanning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A </a:t>
            </a:r>
            <a:r>
              <a:rPr lang="en-US" b="1" i="1" dirty="0"/>
              <a:t>spanning tree </a:t>
            </a:r>
            <a:r>
              <a:rPr lang="en-US" dirty="0"/>
              <a:t>of a graph G is a subgraph of G that contains every vertex in G and is also a </a:t>
            </a:r>
            <a:r>
              <a:rPr lang="en-US" b="1" i="1" dirty="0"/>
              <a:t>tree </a:t>
            </a:r>
            <a:r>
              <a:rPr lang="en-US" dirty="0"/>
              <a:t>(i.e., it has no cycles)</a:t>
            </a:r>
          </a:p>
          <a:p>
            <a:pPr lvl="1"/>
            <a:r>
              <a:rPr lang="en-US" dirty="0"/>
              <a:t>All connected graphs have spanning tree(s)</a:t>
            </a:r>
          </a:p>
          <a:p>
            <a:pPr lvl="1"/>
            <a:r>
              <a:rPr lang="en-US" dirty="0"/>
              <a:t>All spanning trees have the same number of nodes (all of them)</a:t>
            </a:r>
          </a:p>
          <a:p>
            <a:pPr lvl="1"/>
            <a:r>
              <a:rPr lang="en-US" dirty="0"/>
              <a:t>You can construct a spanning tree by arbitrarily remove edges from cycles</a:t>
            </a:r>
          </a:p>
        </p:txBody>
      </p:sp>
    </p:spTree>
    <p:extLst>
      <p:ext uri="{BB962C8B-B14F-4D97-AF65-F5344CB8AC3E}">
        <p14:creationId xmlns:p14="http://schemas.microsoft.com/office/powerpoint/2010/main" val="2151967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Spanning Tree: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457200" y="1219200"/>
            <a:ext cx="8229600" cy="2514600"/>
          </a:xfrm>
        </p:spPr>
        <p:txBody>
          <a:bodyPr/>
          <a:lstStyle/>
          <a:p>
            <a:pPr eaLnBrk="1" hangingPunct="1"/>
            <a:r>
              <a:rPr lang="en-US" dirty="0"/>
              <a:t>Original Graph: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marL="0" indent="0" eaLnBrk="1" hangingPunct="1">
              <a:buNone/>
            </a:pPr>
            <a:endParaRPr lang="en-US" dirty="0"/>
          </a:p>
          <a:p>
            <a:pPr eaLnBrk="1" hangingPunct="1"/>
            <a:r>
              <a:rPr lang="en-US" dirty="0"/>
              <a:t>Possible spanning trees: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4FB28E-067D-0B46-BFA1-EF4537817E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00" y="1371600"/>
            <a:ext cx="2208508" cy="1371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C8BD732-29DE-CF4A-AA95-35CAAE65B3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000" y="4267200"/>
            <a:ext cx="2039803" cy="1266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D0180B-B829-6744-B634-4C286478F5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81865" y="4267200"/>
            <a:ext cx="2039803" cy="1266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6A50F9-4216-E948-BEB6-B931DDB9CF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28731" y="4267200"/>
            <a:ext cx="2039803" cy="1266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486DD1-0DFA-8D41-9932-5BC397F3D5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75597" y="4267200"/>
            <a:ext cx="2039803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952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Spanning Tree: Example (almost)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1FF9BA-E37F-6A43-B616-1A8368B08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081" y="1310555"/>
            <a:ext cx="7119319" cy="502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682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Minimum Spanning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US" dirty="0"/>
              <a:t>Just constructing any spanning tree is simple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Suppose edges have costs!</a:t>
            </a:r>
          </a:p>
          <a:p>
            <a:pPr lvl="1"/>
            <a:r>
              <a:rPr lang="en-US" dirty="0"/>
              <a:t>Cost of building tracks between two stations</a:t>
            </a:r>
          </a:p>
          <a:p>
            <a:pPr lvl="1"/>
            <a:r>
              <a:rPr lang="en-US" dirty="0"/>
              <a:t>Length of wire between boxes in a house</a:t>
            </a:r>
          </a:p>
          <a:p>
            <a:endParaRPr lang="en-US" dirty="0"/>
          </a:p>
          <a:p>
            <a:r>
              <a:rPr lang="en-US" dirty="0"/>
              <a:t>Each spanning tree has a different total cost (sum of edges included in tree)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i="1" dirty="0"/>
              <a:t>Minimum Spanning Tree </a:t>
            </a:r>
            <a:r>
              <a:rPr lang="en-US" dirty="0"/>
              <a:t>is the spanning tree with lowest overall cost</a:t>
            </a:r>
          </a:p>
        </p:txBody>
      </p:sp>
    </p:spTree>
    <p:extLst>
      <p:ext uri="{BB962C8B-B14F-4D97-AF65-F5344CB8AC3E}">
        <p14:creationId xmlns:p14="http://schemas.microsoft.com/office/powerpoint/2010/main" val="4188656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Minimum Spanning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Given a connected and undirected graph G=(V, E)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Find a graph G’ = (V, E’) such that:</a:t>
            </a:r>
          </a:p>
          <a:p>
            <a:pPr lvl="1"/>
            <a:r>
              <a:rPr lang="en-US" dirty="0"/>
              <a:t>E’ is a subset of E</a:t>
            </a:r>
          </a:p>
          <a:p>
            <a:pPr lvl="1"/>
            <a:r>
              <a:rPr lang="en-US" dirty="0"/>
              <a:t>|E’| = |V| - 1</a:t>
            </a:r>
          </a:p>
          <a:p>
            <a:pPr lvl="1"/>
            <a:r>
              <a:rPr lang="en-US" dirty="0"/>
              <a:t>G’ is connected (assuming G was connected)</a:t>
            </a:r>
          </a:p>
          <a:p>
            <a:pPr lvl="1"/>
            <a:r>
              <a:rPr lang="en-US" dirty="0"/>
              <a:t>Sum of cost of edges in E’ is minimum</a:t>
            </a:r>
          </a:p>
          <a:p>
            <a:pPr lvl="1"/>
            <a:endParaRPr lang="en-US" dirty="0"/>
          </a:p>
          <a:p>
            <a:r>
              <a:rPr lang="en-US" dirty="0"/>
              <a:t>G’ is then the minimum spanning tree</a:t>
            </a:r>
          </a:p>
        </p:txBody>
      </p:sp>
    </p:spTree>
    <p:extLst>
      <p:ext uri="{BB962C8B-B14F-4D97-AF65-F5344CB8AC3E}">
        <p14:creationId xmlns:p14="http://schemas.microsoft.com/office/powerpoint/2010/main" val="226711778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05-sorting</Template>
  <TotalTime>40358</TotalTime>
  <Words>2527</Words>
  <Application>Microsoft Macintosh PowerPoint</Application>
  <PresentationFormat>On-screen Show (4:3)</PresentationFormat>
  <Paragraphs>441</Paragraphs>
  <Slides>44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5" baseType="lpstr">
      <vt:lpstr>ＭＳ Ｐゴシック</vt:lpstr>
      <vt:lpstr>Bookman Old Style</vt:lpstr>
      <vt:lpstr>Courier New</vt:lpstr>
      <vt:lpstr>Gill Sans MT</vt:lpstr>
      <vt:lpstr>Lucida Console</vt:lpstr>
      <vt:lpstr>Monotype Sorts</vt:lpstr>
      <vt:lpstr>Symbol</vt:lpstr>
      <vt:lpstr>Times New Roman</vt:lpstr>
      <vt:lpstr>Wingdings</vt:lpstr>
      <vt:lpstr>Wingdings 3</vt:lpstr>
      <vt:lpstr>Origin</vt:lpstr>
      <vt:lpstr>MST and Find-Union Data Structure</vt:lpstr>
      <vt:lpstr>Topics</vt:lpstr>
      <vt:lpstr>Topics in this slide-deck:</vt:lpstr>
      <vt:lpstr>Minimum Spanning Trees</vt:lpstr>
      <vt:lpstr>Spanning Tree</vt:lpstr>
      <vt:lpstr>Spanning Tree: Example</vt:lpstr>
      <vt:lpstr>Spanning Tree: Example (almost)</vt:lpstr>
      <vt:lpstr>Minimum Spanning Tree</vt:lpstr>
      <vt:lpstr>Minimum Spanning Tree</vt:lpstr>
      <vt:lpstr>Prim’s Algorithm</vt:lpstr>
      <vt:lpstr>Prim’s algorithm</vt:lpstr>
      <vt:lpstr>Prim’s Algorithm for MST</vt:lpstr>
      <vt:lpstr>MST</vt:lpstr>
      <vt:lpstr>MST</vt:lpstr>
      <vt:lpstr>Minimum Spanning Tree</vt:lpstr>
      <vt:lpstr>Minimum Spanning Tree</vt:lpstr>
      <vt:lpstr>Prim’s MST Algorithm</vt:lpstr>
      <vt:lpstr>Tracking Edges for Prim’s MST</vt:lpstr>
      <vt:lpstr>Prim’s Algorithm</vt:lpstr>
      <vt:lpstr>Cost of Prim’s Algorithm</vt:lpstr>
      <vt:lpstr>Worst Case</vt:lpstr>
      <vt:lpstr>Priority Queue Costs and Prim’s</vt:lpstr>
      <vt:lpstr>Better PQ Implementations</vt:lpstr>
      <vt:lpstr>Better PQ Implementations (2)</vt:lpstr>
      <vt:lpstr>Kruskal’s Algorithm</vt:lpstr>
      <vt:lpstr>Kruskal’s MST Algorithm</vt:lpstr>
      <vt:lpstr>Kruskal’s MST Algorithm</vt:lpstr>
      <vt:lpstr>MST</vt:lpstr>
      <vt:lpstr>MST</vt:lpstr>
      <vt:lpstr>Kruskal code</vt:lpstr>
      <vt:lpstr>Strategy for Kruskal’s</vt:lpstr>
      <vt:lpstr>PowerPoint Presentation</vt:lpstr>
      <vt:lpstr>Find-Union Data Structure</vt:lpstr>
      <vt:lpstr>Union/Find and Disjoint Sets</vt:lpstr>
      <vt:lpstr>Union/Find and Disjoint Sets</vt:lpstr>
      <vt:lpstr>Union/Find and Disjoint Sets</vt:lpstr>
      <vt:lpstr>Union/Find and Disjoint Sets</vt:lpstr>
      <vt:lpstr>Union/Find and Disjoint Sets</vt:lpstr>
      <vt:lpstr>Union/Find and Disjoint Sets</vt:lpstr>
      <vt:lpstr>Optimization 1: Union by rank</vt:lpstr>
      <vt:lpstr>Optimization 2: Path Compression</vt:lpstr>
      <vt:lpstr>Complexity for Kruskal’s</vt:lpstr>
      <vt:lpstr>Summary</vt:lpstr>
      <vt:lpstr>What did we learn?</vt:lpstr>
    </vt:vector>
  </TitlesOfParts>
  <Company>Home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External Memory</dc:title>
  <dc:creator>Adrian &amp; Wendy</dc:creator>
  <cp:lastModifiedBy>Microsoft Office User</cp:lastModifiedBy>
  <cp:revision>925</cp:revision>
  <cp:lastPrinted>2010-03-04T14:04:20Z</cp:lastPrinted>
  <dcterms:created xsi:type="dcterms:W3CDTF">2010-03-16T00:09:25Z</dcterms:created>
  <dcterms:modified xsi:type="dcterms:W3CDTF">2020-01-24T19:12:02Z</dcterms:modified>
</cp:coreProperties>
</file>

<file path=docProps/thumbnail.jpeg>
</file>